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7" r:id="rId2"/>
    <p:sldId id="346" r:id="rId3"/>
    <p:sldId id="360" r:id="rId4"/>
    <p:sldId id="347" r:id="rId5"/>
    <p:sldId id="348" r:id="rId6"/>
    <p:sldId id="349" r:id="rId7"/>
    <p:sldId id="350" r:id="rId8"/>
    <p:sldId id="351" r:id="rId9"/>
    <p:sldId id="352" r:id="rId10"/>
    <p:sldId id="353" r:id="rId11"/>
    <p:sldId id="364" r:id="rId12"/>
    <p:sldId id="354" r:id="rId13"/>
    <p:sldId id="355" r:id="rId14"/>
    <p:sldId id="361" r:id="rId15"/>
    <p:sldId id="356" r:id="rId16"/>
    <p:sldId id="362" r:id="rId17"/>
    <p:sldId id="278" r:id="rId18"/>
    <p:sldId id="357" r:id="rId19"/>
    <p:sldId id="365" r:id="rId20"/>
    <p:sldId id="359" r:id="rId21"/>
    <p:sldId id="358" r:id="rId22"/>
    <p:sldId id="363" r:id="rId23"/>
    <p:sldId id="303" r:id="rId24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77" roundtripDataSignature="AMtx7mgtfvhJyhA+O+fiG4j9ptl8psGD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77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gif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6063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11409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4031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9493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95622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8678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16770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5080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80488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21336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90692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6533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867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94883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9029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92737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6405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9841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odule Title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1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3" name="Subtitle 1"/>
          <p:cNvSpPr>
            <a:spLocks noGrp="1"/>
          </p:cNvSpPr>
          <p:nvPr>
            <p:ph type="subTitle" idx="1" hasCustomPrompt="1"/>
          </p:nvPr>
        </p:nvSpPr>
        <p:spPr>
          <a:xfrm>
            <a:off x="1361831" y="4458778"/>
            <a:ext cx="6804212" cy="1655762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  <a:endParaRPr lang="ru-RU" dirty="0"/>
          </a:p>
        </p:txBody>
      </p:sp>
      <p:sp>
        <p:nvSpPr>
          <p:cNvPr id="12" name="Title"/>
          <p:cNvSpPr>
            <a:spLocks noGrp="1"/>
          </p:cNvSpPr>
          <p:nvPr>
            <p:ph type="ctrTitle" hasCustomPrompt="1"/>
          </p:nvPr>
        </p:nvSpPr>
        <p:spPr>
          <a:xfrm>
            <a:off x="1330218" y="2574277"/>
            <a:ext cx="9540982" cy="1374892"/>
          </a:xfrm>
        </p:spPr>
        <p:txBody>
          <a:bodyPr anchor="t">
            <a:no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  <a:endParaRPr lang="ru-RU" dirty="0"/>
          </a:p>
        </p:txBody>
      </p:sp>
      <p:sp>
        <p:nvSpPr>
          <p:cNvPr id="3" name="Text 1"/>
          <p:cNvSpPr>
            <a:spLocks noGrp="1"/>
          </p:cNvSpPr>
          <p:nvPr>
            <p:ph type="body" sz="quarter" idx="10" hasCustomPrompt="1"/>
          </p:nvPr>
        </p:nvSpPr>
        <p:spPr>
          <a:xfrm>
            <a:off x="1330324" y="1201738"/>
            <a:ext cx="4814443" cy="585787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  <a:latin typeface="+mn-lt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/>
              <a:t>Click to add text</a:t>
            </a:r>
            <a:endParaRPr lang="ru-RU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719744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0" name="Google Shape;30;p5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5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5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5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5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5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5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4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9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17/06/relationships/model3d" Target="../media/model3d2.glb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17/06/relationships/model3d" Target="../media/model3d1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17/06/relationships/model3d" Target="../media/model3d2.glb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4781916" y="2358110"/>
            <a:ext cx="74972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Big Data Storage </a:t>
            </a:r>
            <a:endParaRPr sz="6000" b="1" cap="none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" name="Google Shape;91;p1"/>
          <p:cNvGrpSpPr/>
          <p:nvPr/>
        </p:nvGrpSpPr>
        <p:grpSpPr>
          <a:xfrm>
            <a:off x="313844" y="5489699"/>
            <a:ext cx="1066895" cy="1078155"/>
            <a:chOff x="313844" y="5489699"/>
            <a:chExt cx="1066895" cy="1078155"/>
          </a:xfrm>
        </p:grpSpPr>
        <p:sp>
          <p:nvSpPr>
            <p:cNvPr id="92" name="Google Shape;92;p1"/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4" name="Google Shape;94;p1"/>
          <p:cNvCxnSpPr/>
          <p:nvPr/>
        </p:nvCxnSpPr>
        <p:spPr>
          <a:xfrm rot="10800000" flipH="1">
            <a:off x="4781916" y="4112436"/>
            <a:ext cx="4581449" cy="1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5" name="Google Shape;95;p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45722" y="1606241"/>
            <a:ext cx="2369218" cy="35501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1"/>
          <p:cNvGrpSpPr/>
          <p:nvPr/>
        </p:nvGrpSpPr>
        <p:grpSpPr>
          <a:xfrm rot="10800000">
            <a:off x="10855702" y="266068"/>
            <a:ext cx="1066895" cy="1078155"/>
            <a:chOff x="313844" y="5489699"/>
            <a:chExt cx="1066895" cy="1078155"/>
          </a:xfrm>
        </p:grpSpPr>
        <p:sp>
          <p:nvSpPr>
            <p:cNvPr id="97" name="Google Shape;97;p1"/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9" name="Google Shape;99;p1"/>
          <p:cNvSpPr/>
          <p:nvPr/>
        </p:nvSpPr>
        <p:spPr>
          <a:xfrm>
            <a:off x="4813545" y="2907322"/>
            <a:ext cx="74972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Hadoop Distributed file System(HDFS)</a:t>
            </a:r>
            <a:endParaRPr sz="6000" b="1" cap="none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Typical write for  replicas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B19FB7-D55B-4AC7-9000-D9119A5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111" y="1513221"/>
            <a:ext cx="2895600" cy="1933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4E86B5-3C93-4BC0-8FC5-A7592E018F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9738" y="4291577"/>
            <a:ext cx="2914650" cy="19145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4B2BFB-321C-47CC-AC31-ECD3B452F1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1510" y="1513221"/>
            <a:ext cx="2962275" cy="19145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63EB14-94A3-4E01-A41D-68066C5C9A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3262" y="4043362"/>
            <a:ext cx="3000375" cy="193357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D163E4-E06C-4601-84B7-B2C67D58F22B}"/>
              </a:ext>
            </a:extLst>
          </p:cNvPr>
          <p:cNvSpPr/>
          <p:nvPr/>
        </p:nvSpPr>
        <p:spPr>
          <a:xfrm>
            <a:off x="8134619" y="2480008"/>
            <a:ext cx="21691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alibri(body)"/>
              </a:rPr>
              <a:t>Bit Expensive</a:t>
            </a:r>
          </a:p>
        </p:txBody>
      </p:sp>
    </p:spTree>
    <p:extLst>
      <p:ext uri="{BB962C8B-B14F-4D97-AF65-F5344CB8AC3E}">
        <p14:creationId xmlns:p14="http://schemas.microsoft.com/office/powerpoint/2010/main" val="3605962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How Name node handles?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Data Node Failure Management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FB3464-C424-4BE6-A5F9-8A301352B616}"/>
              </a:ext>
            </a:extLst>
          </p:cNvPr>
          <p:cNvSpPr txBox="1"/>
          <p:nvPr/>
        </p:nvSpPr>
        <p:spPr>
          <a:xfrm>
            <a:off x="649357" y="1868853"/>
            <a:ext cx="9435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Calibri(body)"/>
              </a:rPr>
              <a:t>You have a cluster with 7 data nodes. Suddenly one data node goes down. How name node handles this failure?</a:t>
            </a:r>
          </a:p>
        </p:txBody>
      </p:sp>
    </p:spTree>
    <p:extLst>
      <p:ext uri="{BB962C8B-B14F-4D97-AF65-F5344CB8AC3E}">
        <p14:creationId xmlns:p14="http://schemas.microsoft.com/office/powerpoint/2010/main" val="2618614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Name Node Failure Management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E90F26-2ABF-41B9-A27F-7D5C91BE43AC}"/>
              </a:ext>
            </a:extLst>
          </p:cNvPr>
          <p:cNvSpPr txBox="1"/>
          <p:nvPr/>
        </p:nvSpPr>
        <p:spPr>
          <a:xfrm>
            <a:off x="585788" y="1714500"/>
            <a:ext cx="79997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Use of Metadata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Using a Secondary Name node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939C7D-ED2C-4923-A7CE-500F71CF4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788" y="2971799"/>
            <a:ext cx="7227846" cy="28860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2008AAE-D0CF-4522-9D93-601C966537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111" y="6206102"/>
            <a:ext cx="5124450" cy="342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4FA101-2ED7-4A46-920B-3A00DD9E0035}"/>
              </a:ext>
            </a:extLst>
          </p:cNvPr>
          <p:cNvSpPr txBox="1"/>
          <p:nvPr/>
        </p:nvSpPr>
        <p:spPr>
          <a:xfrm>
            <a:off x="8585546" y="3529013"/>
            <a:ext cx="33445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Metafiles as Backup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Resource Intensive operation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0F4FDF-CFD9-471F-A412-76EADFA97F23}"/>
              </a:ext>
            </a:extLst>
          </p:cNvPr>
          <p:cNvSpPr/>
          <p:nvPr/>
        </p:nvSpPr>
        <p:spPr>
          <a:xfrm>
            <a:off x="8371638" y="2924785"/>
            <a:ext cx="204254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Calibri(body)"/>
              </a:rPr>
              <a:t>Disadvantages</a:t>
            </a:r>
          </a:p>
        </p:txBody>
      </p:sp>
    </p:spTree>
    <p:extLst>
      <p:ext uri="{BB962C8B-B14F-4D97-AF65-F5344CB8AC3E}">
        <p14:creationId xmlns:p14="http://schemas.microsoft.com/office/powerpoint/2010/main" val="3377147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Name Node Failure Management-Secondary Node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7C5EC9-94EA-43DB-B0A1-2C952F576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62" y="1976437"/>
            <a:ext cx="8625526" cy="33385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2ED2BCC-44E7-4B59-958B-FE3F31877D48}"/>
              </a:ext>
            </a:extLst>
          </p:cNvPr>
          <p:cNvSpPr/>
          <p:nvPr/>
        </p:nvSpPr>
        <p:spPr>
          <a:xfrm>
            <a:off x="9139800" y="3938885"/>
            <a:ext cx="231345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Calibri(body)"/>
              </a:rPr>
              <a:t>Checkpointing</a:t>
            </a:r>
          </a:p>
        </p:txBody>
      </p:sp>
    </p:spTree>
    <p:extLst>
      <p:ext uri="{BB962C8B-B14F-4D97-AF65-F5344CB8AC3E}">
        <p14:creationId xmlns:p14="http://schemas.microsoft.com/office/powerpoint/2010/main" val="1531623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7" name="Google Shape;647;p37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648" name="Google Shape;648;p37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9905" y="274891"/>
            <a:ext cx="933598" cy="84656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9" name="Google Shape;649;p37"/>
          <p:cNvGrpSpPr/>
          <p:nvPr/>
        </p:nvGrpSpPr>
        <p:grpSpPr>
          <a:xfrm>
            <a:off x="353164" y="2315875"/>
            <a:ext cx="8486036" cy="3364788"/>
            <a:chOff x="1" y="2958"/>
            <a:chExt cx="8486036" cy="3364788"/>
          </a:xfrm>
        </p:grpSpPr>
        <p:sp>
          <p:nvSpPr>
            <p:cNvPr id="650" name="Google Shape;650;p37"/>
            <p:cNvSpPr/>
            <p:nvPr/>
          </p:nvSpPr>
          <p:spPr>
            <a:xfrm rot="5400000">
              <a:off x="-141076" y="144034"/>
              <a:ext cx="940508" cy="658355"/>
            </a:xfrm>
            <a:prstGeom prst="chevron">
              <a:avLst>
                <a:gd name="adj" fmla="val 50000"/>
              </a:avLst>
            </a:prstGeom>
            <a:solidFill>
              <a:srgbClr val="4372C3"/>
            </a:solidFill>
            <a:ln w="12700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7"/>
            <p:cNvSpPr txBox="1"/>
            <p:nvPr/>
          </p:nvSpPr>
          <p:spPr>
            <a:xfrm>
              <a:off x="1" y="332136"/>
              <a:ext cx="658355" cy="282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875" tIns="8875" rIns="8875" bIns="88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Secondary</a:t>
              </a:r>
              <a:r>
                <a:rPr lang="en-US" sz="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en-US"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node</a:t>
              </a:r>
              <a:r>
                <a:rPr lang="en-US" sz="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37"/>
            <p:cNvSpPr/>
            <p:nvPr/>
          </p:nvSpPr>
          <p:spPr>
            <a:xfrm rot="5400000">
              <a:off x="4266370" y="-3605056"/>
              <a:ext cx="611651" cy="7827681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7"/>
            <p:cNvSpPr txBox="1"/>
            <p:nvPr/>
          </p:nvSpPr>
          <p:spPr>
            <a:xfrm>
              <a:off x="658355" y="32817"/>
              <a:ext cx="7797823" cy="5519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0675" tIns="15225" rIns="15225" bIns="15225" anchor="ctr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Char char="•"/>
              </a:pPr>
              <a:r>
                <a:rPr lang="en-US" sz="2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keeps a copy of </a:t>
              </a:r>
              <a:r>
                <a:rPr lang="en-US" sz="2400" b="0" i="0" u="none" strike="noStrike" cap="none" dirty="0" err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NameNode</a:t>
              </a:r>
              <a:r>
                <a:rPr lang="en-US" sz="2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meta data.</a:t>
              </a:r>
              <a:endParaRPr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37"/>
            <p:cNvSpPr/>
            <p:nvPr/>
          </p:nvSpPr>
          <p:spPr>
            <a:xfrm rot="5400000">
              <a:off x="-141076" y="986234"/>
              <a:ext cx="940508" cy="658355"/>
            </a:xfrm>
            <a:prstGeom prst="chevron">
              <a:avLst>
                <a:gd name="adj" fmla="val 50000"/>
              </a:avLst>
            </a:prstGeom>
            <a:solidFill>
              <a:srgbClr val="4372C3"/>
            </a:solidFill>
            <a:ln w="12700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7"/>
            <p:cNvSpPr txBox="1"/>
            <p:nvPr/>
          </p:nvSpPr>
          <p:spPr>
            <a:xfrm>
              <a:off x="1" y="1174336"/>
              <a:ext cx="658355" cy="282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875" tIns="8875" rIns="8875" bIns="88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Stored meta data</a:t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37"/>
            <p:cNvSpPr/>
            <p:nvPr/>
          </p:nvSpPr>
          <p:spPr>
            <a:xfrm rot="5400000">
              <a:off x="4215372" y="-2739143"/>
              <a:ext cx="713648" cy="7779932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7"/>
            <p:cNvSpPr txBox="1"/>
            <p:nvPr/>
          </p:nvSpPr>
          <p:spPr>
            <a:xfrm>
              <a:off x="682231" y="828835"/>
              <a:ext cx="7745095" cy="6439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0675" tIns="15225" rIns="15225" bIns="15225" anchor="ctr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Char char="•"/>
              </a:pPr>
              <a:r>
                <a:rPr lang="en-US" sz="2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merges the metadata files to obtain an updated Fsimage</a:t>
              </a:r>
              <a:endPara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37"/>
            <p:cNvSpPr/>
            <p:nvPr/>
          </p:nvSpPr>
          <p:spPr>
            <a:xfrm rot="5400000">
              <a:off x="-141076" y="1777274"/>
              <a:ext cx="940508" cy="658355"/>
            </a:xfrm>
            <a:prstGeom prst="chevron">
              <a:avLst>
                <a:gd name="adj" fmla="val 50000"/>
              </a:avLst>
            </a:prstGeom>
            <a:solidFill>
              <a:srgbClr val="4372C3"/>
            </a:solidFill>
            <a:ln w="12700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7"/>
            <p:cNvSpPr txBox="1"/>
            <p:nvPr/>
          </p:nvSpPr>
          <p:spPr>
            <a:xfrm>
              <a:off x="1" y="1965376"/>
              <a:ext cx="658355" cy="282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150" tIns="10150" rIns="10150" bIns="10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Checkpointing</a:t>
              </a:r>
              <a:endParaRPr/>
            </a:p>
          </p:txBody>
        </p:sp>
        <p:sp>
          <p:nvSpPr>
            <p:cNvPr id="660" name="Google Shape;660;p37"/>
            <p:cNvSpPr/>
            <p:nvPr/>
          </p:nvSpPr>
          <p:spPr>
            <a:xfrm rot="5400000">
              <a:off x="4266531" y="-1971977"/>
              <a:ext cx="611330" cy="7827681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7"/>
            <p:cNvSpPr txBox="1"/>
            <p:nvPr/>
          </p:nvSpPr>
          <p:spPr>
            <a:xfrm>
              <a:off x="658356" y="1666041"/>
              <a:ext cx="7797838" cy="5516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0675" tIns="15225" rIns="15225" bIns="15225" anchor="ctr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Char char="•"/>
              </a:pPr>
              <a:r>
                <a:rPr lang="en-US" sz="2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Primary and secondary sync up the data</a:t>
              </a:r>
              <a:endParaRPr/>
            </a:p>
          </p:txBody>
        </p:sp>
        <p:sp>
          <p:nvSpPr>
            <p:cNvPr id="662" name="Google Shape;662;p37"/>
            <p:cNvSpPr/>
            <p:nvPr/>
          </p:nvSpPr>
          <p:spPr>
            <a:xfrm rot="5400000">
              <a:off x="-141076" y="2568314"/>
              <a:ext cx="940508" cy="658355"/>
            </a:xfrm>
            <a:prstGeom prst="chevron">
              <a:avLst>
                <a:gd name="adj" fmla="val 50000"/>
              </a:avLst>
            </a:prstGeom>
            <a:solidFill>
              <a:srgbClr val="4372C3"/>
            </a:solidFill>
            <a:ln w="12700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7"/>
            <p:cNvSpPr txBox="1"/>
            <p:nvPr/>
          </p:nvSpPr>
          <p:spPr>
            <a:xfrm>
              <a:off x="1" y="2756416"/>
              <a:ext cx="658355" cy="2821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150" tIns="10150" rIns="10150" bIns="10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Why?</a:t>
              </a:r>
              <a:endParaRPr/>
            </a:p>
          </p:txBody>
        </p:sp>
        <p:sp>
          <p:nvSpPr>
            <p:cNvPr id="664" name="Google Shape;664;p37"/>
            <p:cNvSpPr/>
            <p:nvPr/>
          </p:nvSpPr>
          <p:spPr>
            <a:xfrm rot="5400000">
              <a:off x="4266531" y="-1180936"/>
              <a:ext cx="611330" cy="7827681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7"/>
            <p:cNvSpPr txBox="1"/>
            <p:nvPr/>
          </p:nvSpPr>
          <p:spPr>
            <a:xfrm>
              <a:off x="658356" y="2457082"/>
              <a:ext cx="7797838" cy="5516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0675" tIns="15225" rIns="15225" bIns="15225" anchor="ctr" anchorCtr="0">
              <a:noAutofit/>
            </a:bodyPr>
            <a:lstStyle/>
            <a:p>
              <a:pPr marL="228600" marR="0" lvl="1" indent="-2286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Char char="•"/>
              </a:pPr>
              <a:r>
                <a:rPr lang="en-US" sz="2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To free namenode from task of merging</a:t>
              </a:r>
              <a:endParaRPr/>
            </a:p>
          </p:txBody>
        </p:sp>
      </p:grpSp>
      <p:sp>
        <p:nvSpPr>
          <p:cNvPr id="666" name="Google Shape;666;p37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Secondary Namenodes</a:t>
            </a:r>
            <a:endParaRPr sz="2400"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7" name="Google Shape;667;p37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BIG DATA</a:t>
            </a:r>
            <a:endParaRPr sz="2400" b="1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04646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HDFS – Reading a file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 Read and Write Operations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8" name="Picture 4" descr="read operation in hdfs">
            <a:extLst>
              <a:ext uri="{FF2B5EF4-FFF2-40B4-BE49-F238E27FC236}">
                <a16:creationId xmlns:a16="http://schemas.microsoft.com/office/drawing/2014/main" id="{F8030D44-4190-406E-A893-8B8FFE80A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83" y="1707532"/>
            <a:ext cx="6940198" cy="489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6109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HDFS – Reading a file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 Read and Write Operations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Data Read Mechanism in HDFS Tutorial">
            <a:extLst>
              <a:ext uri="{FF2B5EF4-FFF2-40B4-BE49-F238E27FC236}">
                <a16:creationId xmlns:a16="http://schemas.microsoft.com/office/drawing/2014/main" id="{A10D9DAF-9E28-44A1-8997-550F47D929A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02" y="1735481"/>
            <a:ext cx="7577138" cy="4270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4556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HDFS – Writing a file</a:t>
            </a:r>
            <a:endParaRPr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3"/>
          <p:cNvSpPr txBox="1">
            <a:spLocks noGrp="1"/>
          </p:cNvSpPr>
          <p:nvPr>
            <p:ph type="title"/>
          </p:nvPr>
        </p:nvSpPr>
        <p:spPr>
          <a:xfrm>
            <a:off x="19050" y="1517248"/>
            <a:ext cx="7486650" cy="461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2400"/>
              <a:buFont typeface="Calibri"/>
              <a:buNone/>
            </a:pPr>
            <a:r>
              <a:rPr lang="en-US" sz="2400" b="1">
                <a:solidFill>
                  <a:srgbClr val="222A35"/>
                </a:solidFill>
              </a:rPr>
              <a:t>Writing a File</a:t>
            </a:r>
            <a:endParaRPr/>
          </a:p>
        </p:txBody>
      </p:sp>
      <p:pic>
        <p:nvPicPr>
          <p:cNvPr id="425" name="Google Shape;425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8308" y="1316458"/>
            <a:ext cx="6693984" cy="43510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6" name="Google Shape;426;p23"/>
          <p:cNvCxnSpPr/>
          <p:nvPr/>
        </p:nvCxnSpPr>
        <p:spPr>
          <a:xfrm>
            <a:off x="1733550" y="3028950"/>
            <a:ext cx="790575" cy="22860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27" name="Google Shape;427;p23"/>
          <p:cNvCxnSpPr/>
          <p:nvPr/>
        </p:nvCxnSpPr>
        <p:spPr>
          <a:xfrm>
            <a:off x="1828800" y="3257550"/>
            <a:ext cx="847725" cy="15240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28" name="Google Shape;428;p23"/>
          <p:cNvCxnSpPr/>
          <p:nvPr/>
        </p:nvCxnSpPr>
        <p:spPr>
          <a:xfrm>
            <a:off x="3971925" y="2695575"/>
            <a:ext cx="17145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29" name="Google Shape;429;p23"/>
          <p:cNvCxnSpPr/>
          <p:nvPr/>
        </p:nvCxnSpPr>
        <p:spPr>
          <a:xfrm>
            <a:off x="3762375" y="5162550"/>
            <a:ext cx="447675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30" name="Google Shape;430;p23"/>
          <p:cNvCxnSpPr/>
          <p:nvPr/>
        </p:nvCxnSpPr>
        <p:spPr>
          <a:xfrm>
            <a:off x="3986212" y="2962275"/>
            <a:ext cx="17145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31" name="Google Shape;431;p23"/>
          <p:cNvCxnSpPr/>
          <p:nvPr/>
        </p:nvCxnSpPr>
        <p:spPr>
          <a:xfrm>
            <a:off x="5305425" y="5162550"/>
            <a:ext cx="447675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32" name="Google Shape;432;p23"/>
          <p:cNvCxnSpPr/>
          <p:nvPr/>
        </p:nvCxnSpPr>
        <p:spPr>
          <a:xfrm rot="10800000">
            <a:off x="3848100" y="5448300"/>
            <a:ext cx="428625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33" name="Google Shape;433;p23"/>
          <p:cNvCxnSpPr/>
          <p:nvPr/>
        </p:nvCxnSpPr>
        <p:spPr>
          <a:xfrm rot="10800000">
            <a:off x="5324475" y="5438775"/>
            <a:ext cx="428625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34" name="Google Shape;434;p23"/>
          <p:cNvCxnSpPr/>
          <p:nvPr/>
        </p:nvCxnSpPr>
        <p:spPr>
          <a:xfrm>
            <a:off x="1828800" y="2809260"/>
            <a:ext cx="790575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35" name="Google Shape;435;p23"/>
          <p:cNvCxnSpPr/>
          <p:nvPr/>
        </p:nvCxnSpPr>
        <p:spPr>
          <a:xfrm>
            <a:off x="3162300" y="3676650"/>
            <a:ext cx="0" cy="1202437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36" name="Google Shape;436;p23"/>
          <p:cNvCxnSpPr/>
          <p:nvPr/>
        </p:nvCxnSpPr>
        <p:spPr>
          <a:xfrm rot="10800000">
            <a:off x="3429000" y="3686175"/>
            <a:ext cx="0" cy="1266825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BIG DATA</a:t>
            </a:r>
            <a:endParaRPr sz="2400" b="1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23"/>
          <p:cNvSpPr txBox="1"/>
          <p:nvPr/>
        </p:nvSpPr>
        <p:spPr>
          <a:xfrm>
            <a:off x="223024" y="6032810"/>
            <a:ext cx="456067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source: Hadoop Definitive Guide, Tom White, O’Reilly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Configuration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Hadoop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BF2A36-D72E-4C14-BEA3-919670A91870}"/>
              </a:ext>
            </a:extLst>
          </p:cNvPr>
          <p:cNvSpPr txBox="1"/>
          <p:nvPr/>
        </p:nvSpPr>
        <p:spPr>
          <a:xfrm>
            <a:off x="636104" y="1722783"/>
            <a:ext cx="7735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Standalone Mode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Pseudo Distributed Mode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Fully Distributed Mode</a:t>
            </a:r>
          </a:p>
        </p:txBody>
      </p:sp>
    </p:spTree>
    <p:extLst>
      <p:ext uri="{BB962C8B-B14F-4D97-AF65-F5344CB8AC3E}">
        <p14:creationId xmlns:p14="http://schemas.microsoft.com/office/powerpoint/2010/main" val="787176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Industrial Application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Hadoop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BF2A36-D72E-4C14-BEA3-919670A91870}"/>
              </a:ext>
            </a:extLst>
          </p:cNvPr>
          <p:cNvSpPr txBox="1"/>
          <p:nvPr/>
        </p:nvSpPr>
        <p:spPr>
          <a:xfrm>
            <a:off x="636104" y="1722783"/>
            <a:ext cx="77355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Sandbox cluster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Development Cluster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UAT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Production Cluster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DR cluster</a:t>
            </a:r>
          </a:p>
        </p:txBody>
      </p:sp>
    </p:spTree>
    <p:extLst>
      <p:ext uri="{BB962C8B-B14F-4D97-AF65-F5344CB8AC3E}">
        <p14:creationId xmlns:p14="http://schemas.microsoft.com/office/powerpoint/2010/main" val="2915730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HDFS – Writing a file</a:t>
            </a:r>
            <a:endParaRPr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BIG DATA</a:t>
            </a:r>
            <a:endParaRPr sz="2400" b="1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CDAE0A-3119-41C1-94DD-D1BCA54DD792}"/>
              </a:ext>
            </a:extLst>
          </p:cNvPr>
          <p:cNvSpPr txBox="1"/>
          <p:nvPr/>
        </p:nvSpPr>
        <p:spPr>
          <a:xfrm>
            <a:off x="490330" y="1868853"/>
            <a:ext cx="800431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IN" sz="2800" dirty="0">
                <a:latin typeface="Calibri(body)"/>
                <a:cs typeface="Calibri" panose="020F0502020204030204" pitchFamily="34" charset="0"/>
              </a:rPr>
              <a:t>Big Data –Definition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IN" sz="2800" dirty="0">
                <a:latin typeface="Calibri(body)"/>
                <a:cs typeface="Calibri" panose="020F0502020204030204" pitchFamily="34" charset="0"/>
              </a:rPr>
              <a:t>Characteristics 4V’s 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IN" sz="2800" dirty="0">
                <a:latin typeface="Calibri(body)"/>
                <a:cs typeface="Calibri" panose="020F0502020204030204" pitchFamily="34" charset="0"/>
              </a:rPr>
              <a:t>HDFS</a:t>
            </a:r>
          </a:p>
          <a:p>
            <a:pPr lvl="6"/>
            <a:r>
              <a:rPr lang="en-IN" sz="2800" dirty="0">
                <a:latin typeface="Calibri(body)"/>
                <a:cs typeface="Calibri" panose="020F0502020204030204" pitchFamily="34" charset="0"/>
              </a:rPr>
              <a:t>	1. Why HDFS?</a:t>
            </a:r>
          </a:p>
          <a:p>
            <a:pPr lvl="6"/>
            <a:r>
              <a:rPr lang="en-IN" sz="2800" dirty="0">
                <a:latin typeface="Calibri(body)"/>
                <a:cs typeface="Calibri" panose="020F0502020204030204" pitchFamily="34" charset="0"/>
              </a:rPr>
              <a:t>	2. What is HDFS?</a:t>
            </a:r>
          </a:p>
          <a:p>
            <a:pPr lvl="6"/>
            <a:r>
              <a:rPr lang="en-IN" sz="2800" dirty="0">
                <a:latin typeface="Calibri(body)"/>
                <a:cs typeface="Calibri" panose="020F0502020204030204" pitchFamily="34" charset="0"/>
              </a:rPr>
              <a:t>	3. How a file gets stored in HDFS?</a:t>
            </a:r>
          </a:p>
          <a:p>
            <a:pPr lvl="4"/>
            <a:r>
              <a:rPr lang="en-IN" sz="2800" dirty="0">
                <a:latin typeface="Calibri(body)"/>
                <a:cs typeface="Calibri" panose="020F0502020204030204" pitchFamily="34" charset="0"/>
              </a:rPr>
              <a:t>		</a:t>
            </a:r>
            <a:r>
              <a:rPr lang="en-IN" sz="2800" b="1" dirty="0">
                <a:solidFill>
                  <a:srgbClr val="FF0000"/>
                </a:solidFill>
                <a:latin typeface="Calibri(body)"/>
                <a:cs typeface="Calibri" panose="020F0502020204030204" pitchFamily="34" charset="0"/>
              </a:rPr>
              <a:t>Data Node</a:t>
            </a:r>
          </a:p>
          <a:p>
            <a:pPr lvl="4"/>
            <a:r>
              <a:rPr lang="en-IN" sz="2800" b="1" dirty="0">
                <a:solidFill>
                  <a:srgbClr val="FF0000"/>
                </a:solidFill>
                <a:latin typeface="Calibri(body)"/>
                <a:cs typeface="Calibri" panose="020F0502020204030204" pitchFamily="34" charset="0"/>
              </a:rPr>
              <a:t>		Name Node</a:t>
            </a:r>
          </a:p>
        </p:txBody>
      </p:sp>
    </p:spTree>
    <p:extLst>
      <p:ext uri="{BB962C8B-B14F-4D97-AF65-F5344CB8AC3E}">
        <p14:creationId xmlns:p14="http://schemas.microsoft.com/office/powerpoint/2010/main" val="131068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Numerical- Assume that you are running Hadoop 1.x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Lets see how much we understood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CAA4DB2-9370-4FF5-9031-6D0A986AEBD7}"/>
              </a:ext>
            </a:extLst>
          </p:cNvPr>
          <p:cNvSpPr/>
          <p:nvPr/>
        </p:nvSpPr>
        <p:spPr>
          <a:xfrm>
            <a:off x="598883" y="1608363"/>
            <a:ext cx="10060636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400" dirty="0">
                <a:latin typeface="Calibri(body)"/>
                <a:cs typeface="Calibri" panose="020F0502020204030204" pitchFamily="34" charset="0"/>
              </a:rPr>
              <a:t>Consider a data storage for University students. Each student data, </a:t>
            </a:r>
            <a:r>
              <a:rPr lang="en-IN" sz="2400" dirty="0" err="1">
                <a:latin typeface="Calibri(body)"/>
                <a:cs typeface="Calibri" panose="020F0502020204030204" pitchFamily="34" charset="0"/>
              </a:rPr>
              <a:t>stuData</a:t>
            </a:r>
            <a:r>
              <a:rPr lang="en-IN" sz="2400" dirty="0">
                <a:latin typeface="Calibri(body)"/>
                <a:cs typeface="Calibri" panose="020F0502020204030204" pitchFamily="34" charset="0"/>
              </a:rPr>
              <a:t> which is in a file of size less than 64 MB (1 MB = 2 </a:t>
            </a:r>
            <a:r>
              <a:rPr lang="en-IN" sz="2400" baseline="30000" dirty="0">
                <a:latin typeface="Calibri(body)"/>
                <a:cs typeface="Calibri" panose="020F0502020204030204" pitchFamily="34" charset="0"/>
              </a:rPr>
              <a:t>20 </a:t>
            </a:r>
            <a:r>
              <a:rPr lang="en-IN" sz="2400" dirty="0">
                <a:latin typeface="Calibri(body)"/>
                <a:cs typeface="Calibri" panose="020F0502020204030204" pitchFamily="34" charset="0"/>
              </a:rPr>
              <a:t>B). A data block stores the full file data for a student of </a:t>
            </a:r>
            <a:r>
              <a:rPr lang="en-IN" sz="2400" dirty="0" err="1">
                <a:latin typeface="Calibri(body)"/>
                <a:cs typeface="Calibri" panose="020F0502020204030204" pitchFamily="34" charset="0"/>
              </a:rPr>
              <a:t>stuData_idN</a:t>
            </a:r>
            <a:r>
              <a:rPr lang="en-IN" sz="2400" dirty="0">
                <a:latin typeface="Calibri(body)"/>
                <a:cs typeface="Calibri" panose="020F0502020204030204" pitchFamily="34" charset="0"/>
              </a:rPr>
              <a:t>, where N = 1 to 500. </a:t>
            </a:r>
          </a:p>
          <a:p>
            <a:pPr algn="just"/>
            <a:endParaRPr lang="en-IN" sz="2400" dirty="0">
              <a:latin typeface="Calibri(body)"/>
              <a:cs typeface="Calibri" panose="020F0502020204030204" pitchFamily="34" charset="0"/>
            </a:endParaRPr>
          </a:p>
          <a:p>
            <a:pPr marL="514350" indent="-514350" algn="just">
              <a:buAutoNum type="romanLcParenBoth"/>
            </a:pPr>
            <a:r>
              <a:rPr lang="en-IN" sz="2400" dirty="0">
                <a:latin typeface="Calibri(body)"/>
                <a:cs typeface="Calibri" panose="020F0502020204030204" pitchFamily="34" charset="0"/>
              </a:rPr>
              <a:t>How the files of each student will be distributed at a Hadoop cluster?</a:t>
            </a:r>
          </a:p>
          <a:p>
            <a:pPr marL="514350" indent="-514350" algn="just">
              <a:buAutoNum type="romanLcParenBoth"/>
            </a:pPr>
            <a:r>
              <a:rPr lang="en-IN" sz="2400" dirty="0">
                <a:latin typeface="Calibri(body)"/>
                <a:cs typeface="Calibri" panose="020F0502020204030204" pitchFamily="34" charset="0"/>
              </a:rPr>
              <a:t> How many student data can be stored at one cluster? </a:t>
            </a:r>
          </a:p>
          <a:p>
            <a:pPr algn="just"/>
            <a:r>
              <a:rPr lang="en-IN" sz="2400" dirty="0">
                <a:latin typeface="Calibri(body)"/>
                <a:cs typeface="Calibri" panose="020F0502020204030204" pitchFamily="34" charset="0"/>
              </a:rPr>
              <a:t>Assume that each rack has two </a:t>
            </a:r>
            <a:r>
              <a:rPr lang="en-IN" sz="2400" dirty="0" err="1">
                <a:latin typeface="Calibri(body)"/>
                <a:cs typeface="Calibri" panose="020F0502020204030204" pitchFamily="34" charset="0"/>
              </a:rPr>
              <a:t>DataNodes</a:t>
            </a:r>
            <a:r>
              <a:rPr lang="en-IN" sz="2400" dirty="0">
                <a:latin typeface="Calibri(body)"/>
                <a:cs typeface="Calibri" panose="020F0502020204030204" pitchFamily="34" charset="0"/>
              </a:rPr>
              <a:t> for processing each of 64 GB</a:t>
            </a:r>
          </a:p>
          <a:p>
            <a:pPr algn="just"/>
            <a:r>
              <a:rPr lang="en-IN" sz="2400" dirty="0">
                <a:latin typeface="Calibri(body)"/>
                <a:cs typeface="Calibri" panose="020F0502020204030204" pitchFamily="34" charset="0"/>
              </a:rPr>
              <a:t>(1 GB = 2 </a:t>
            </a:r>
            <a:r>
              <a:rPr lang="en-IN" sz="2400" baseline="30000" dirty="0">
                <a:latin typeface="Calibri(body)"/>
                <a:cs typeface="Calibri" panose="020F0502020204030204" pitchFamily="34" charset="0"/>
              </a:rPr>
              <a:t>30 </a:t>
            </a:r>
            <a:r>
              <a:rPr lang="en-IN" sz="2400" dirty="0">
                <a:latin typeface="Calibri(body)"/>
                <a:cs typeface="Calibri" panose="020F0502020204030204" pitchFamily="34" charset="0"/>
              </a:rPr>
              <a:t>B) memory. Assume that cluster consists of 120 racks, and thus 240 </a:t>
            </a:r>
            <a:r>
              <a:rPr lang="en-IN" sz="2400" dirty="0" err="1">
                <a:latin typeface="Calibri(body)"/>
                <a:cs typeface="Calibri" panose="020F0502020204030204" pitchFamily="34" charset="0"/>
              </a:rPr>
              <a:t>DataNodes</a:t>
            </a:r>
            <a:r>
              <a:rPr lang="en-IN" sz="2400" dirty="0">
                <a:latin typeface="Calibri(body)"/>
                <a:cs typeface="Calibri" panose="020F0502020204030204" pitchFamily="34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09000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Numerical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AE8F9F-7F98-4336-9C96-4A2B10184212}"/>
              </a:ext>
            </a:extLst>
          </p:cNvPr>
          <p:cNvSpPr/>
          <p:nvPr/>
        </p:nvSpPr>
        <p:spPr>
          <a:xfrm>
            <a:off x="516835" y="2075599"/>
            <a:ext cx="964758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400" dirty="0">
                <a:latin typeface="Calibri(body)"/>
              </a:rPr>
              <a:t>iii) What is the total memory capacity of the cluster in TB ((1 TB = 2 </a:t>
            </a:r>
            <a:r>
              <a:rPr lang="en-IN" sz="2400" baseline="30000" dirty="0">
                <a:latin typeface="Calibri(body)"/>
              </a:rPr>
              <a:t>40 </a:t>
            </a:r>
            <a:r>
              <a:rPr lang="en-IN" sz="2400" dirty="0">
                <a:latin typeface="Calibri(body)"/>
              </a:rPr>
              <a:t>B) and </a:t>
            </a:r>
            <a:r>
              <a:rPr lang="en-IN" sz="2400" dirty="0" err="1">
                <a:latin typeface="Calibri(body)"/>
              </a:rPr>
              <a:t>DataNodes</a:t>
            </a:r>
            <a:r>
              <a:rPr lang="en-IN" sz="2400" dirty="0">
                <a:latin typeface="Calibri(body)"/>
              </a:rPr>
              <a:t> in each rack?</a:t>
            </a:r>
          </a:p>
          <a:p>
            <a:pPr algn="just"/>
            <a:endParaRPr lang="en-IN" sz="2400" dirty="0">
              <a:latin typeface="Calibri(body)"/>
            </a:endParaRPr>
          </a:p>
          <a:p>
            <a:pPr algn="just"/>
            <a:r>
              <a:rPr lang="en-IN" sz="2400" dirty="0">
                <a:latin typeface="Calibri(body)"/>
              </a:rPr>
              <a:t>iv) Show the distributed blocks for students with ID= 96 and 1025. Assume default replication in the </a:t>
            </a:r>
            <a:r>
              <a:rPr lang="en-IN" sz="2400" dirty="0" err="1">
                <a:latin typeface="Calibri(body)"/>
              </a:rPr>
              <a:t>DataNodes</a:t>
            </a:r>
            <a:r>
              <a:rPr lang="en-IN" sz="2400" dirty="0">
                <a:latin typeface="Calibri(body)"/>
              </a:rPr>
              <a:t> = 3.</a:t>
            </a:r>
          </a:p>
          <a:p>
            <a:pPr algn="just"/>
            <a:endParaRPr lang="en-IN" sz="2400" dirty="0">
              <a:latin typeface="Calibri(body)"/>
            </a:endParaRPr>
          </a:p>
          <a:p>
            <a:pPr algn="just"/>
            <a:r>
              <a:rPr lang="en-IN" sz="2400" dirty="0">
                <a:latin typeface="Calibri(body)"/>
              </a:rPr>
              <a:t>v) What shall be the changes when a </a:t>
            </a:r>
            <a:r>
              <a:rPr lang="en-IN" sz="2400" dirty="0" err="1">
                <a:latin typeface="Calibri(body)"/>
              </a:rPr>
              <a:t>stuData</a:t>
            </a:r>
            <a:r>
              <a:rPr lang="en-IN" sz="2400" dirty="0">
                <a:latin typeface="Calibri(body)"/>
              </a:rPr>
              <a:t> file size ≤ 128 MB?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9960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HDFS – Writing a file</a:t>
            </a:r>
            <a:endParaRPr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BIG DATA</a:t>
            </a:r>
            <a:endParaRPr sz="2400" b="1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B3D406-4697-4860-8292-911D9529D8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298" y="1868853"/>
            <a:ext cx="7374446" cy="479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5442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0" name="Google Shape;840;p48"/>
          <p:cNvCxnSpPr/>
          <p:nvPr/>
        </p:nvCxnSpPr>
        <p:spPr>
          <a:xfrm rot="10800000" flipH="1">
            <a:off x="4287946" y="2887307"/>
            <a:ext cx="4581449" cy="1"/>
          </a:xfrm>
          <a:prstGeom prst="straightConnector1">
            <a:avLst/>
          </a:prstGeom>
          <a:noFill/>
          <a:ln w="38100" cap="flat" cmpd="sng">
            <a:solidFill>
              <a:srgbClr val="DFA267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45" name="Google Shape;845;p48"/>
          <p:cNvGrpSpPr/>
          <p:nvPr/>
        </p:nvGrpSpPr>
        <p:grpSpPr>
          <a:xfrm>
            <a:off x="313844" y="349466"/>
            <a:ext cx="11518407" cy="6218388"/>
            <a:chOff x="313844" y="349466"/>
            <a:chExt cx="11518407" cy="6218388"/>
          </a:xfrm>
        </p:grpSpPr>
        <p:sp>
          <p:nvSpPr>
            <p:cNvPr id="846" name="Google Shape;846;p48"/>
            <p:cNvSpPr/>
            <p:nvPr/>
          </p:nvSpPr>
          <p:spPr>
            <a:xfrm>
              <a:off x="11786532" y="360726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48"/>
            <p:cNvSpPr/>
            <p:nvPr/>
          </p:nvSpPr>
          <p:spPr>
            <a:xfrm rot="5400000">
              <a:off x="11275944" y="-161122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48"/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48"/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50" name="Google Shape;850;p48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7291" y="1284763"/>
            <a:ext cx="2369218" cy="3550188"/>
          </a:xfrm>
          <a:prstGeom prst="rect">
            <a:avLst/>
          </a:prstGeom>
          <a:noFill/>
          <a:ln>
            <a:noFill/>
          </a:ln>
        </p:spPr>
      </p:pic>
      <p:sp>
        <p:nvSpPr>
          <p:cNvPr id="851" name="Google Shape;851;p48"/>
          <p:cNvSpPr/>
          <p:nvPr/>
        </p:nvSpPr>
        <p:spPr>
          <a:xfrm>
            <a:off x="4287946" y="2068426"/>
            <a:ext cx="74972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DFA267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F20BCB71-743E-4DB4-9FE5-E59943F160D1}"/>
              </a:ext>
            </a:extLst>
          </p:cNvPr>
          <p:cNvSpPr txBox="1">
            <a:spLocks/>
          </p:cNvSpPr>
          <p:nvPr/>
        </p:nvSpPr>
        <p:spPr>
          <a:xfrm>
            <a:off x="3946938" y="3301761"/>
            <a:ext cx="8179229" cy="108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14300" indent="0">
              <a:buNone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“WORLD IS ONE BIG DATA PROBLEM”</a:t>
            </a:r>
          </a:p>
          <a:p>
            <a:pPr marL="114300" indent="0">
              <a:buNone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“TORTURE THE DATA AND IT WILL CONFESS TO ANYTHING”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44AEE4F-5CEC-40EF-8D10-D033C4F8994D}"/>
              </a:ext>
            </a:extLst>
          </p:cNvPr>
          <p:cNvSpPr/>
          <p:nvPr/>
        </p:nvSpPr>
        <p:spPr>
          <a:xfrm>
            <a:off x="3137502" y="2967335"/>
            <a:ext cx="59170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HDFS Operations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48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cs typeface="Calibri"/>
                <a:sym typeface="Calibri"/>
              </a:rPr>
              <a:t>How to achieve fault tolerance by replication?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E33CA68-57C9-4D9A-B5B1-99225AD53774}"/>
              </a:ext>
            </a:extLst>
          </p:cNvPr>
          <p:cNvSpPr/>
          <p:nvPr/>
        </p:nvSpPr>
        <p:spPr>
          <a:xfrm>
            <a:off x="393111" y="1614498"/>
            <a:ext cx="6207714" cy="5114916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Laptop Computer">
                <a:extLst>
                  <a:ext uri="{FF2B5EF4-FFF2-40B4-BE49-F238E27FC236}">
                    <a16:creationId xmlns:a16="http://schemas.microsoft.com/office/drawing/2014/main" id="{9210B222-AC8B-4254-A028-9BC395AFF4E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80824094"/>
                  </p:ext>
                </p:extLst>
              </p:nvPr>
            </p:nvGraphicFramePr>
            <p:xfrm>
              <a:off x="770622" y="4429716"/>
              <a:ext cx="1177259" cy="81378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177259" cy="813787"/>
                    </a:xfrm>
                    <a:prstGeom prst="rect">
                      <a:avLst/>
                    </a:prstGeom>
                  </am3d:spPr>
                  <am3d:camera>
                    <am3d:pos x="0" y="0" z="6542251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4427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Laptop Computer">
                <a:extLst>
                  <a:ext uri="{FF2B5EF4-FFF2-40B4-BE49-F238E27FC236}">
                    <a16:creationId xmlns:a16="http://schemas.microsoft.com/office/drawing/2014/main" id="{9210B222-AC8B-4254-A028-9BC395AFF4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0622" y="4429716"/>
                <a:ext cx="1177259" cy="813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Laptop Computer">
                <a:extLst>
                  <a:ext uri="{FF2B5EF4-FFF2-40B4-BE49-F238E27FC236}">
                    <a16:creationId xmlns:a16="http://schemas.microsoft.com/office/drawing/2014/main" id="{E6E7DA28-4ACC-4D55-93DF-C8D16682EC8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66359968"/>
                  </p:ext>
                </p:extLst>
              </p:nvPr>
            </p:nvGraphicFramePr>
            <p:xfrm>
              <a:off x="2359038" y="4429715"/>
              <a:ext cx="1177259" cy="81378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177259" cy="813787"/>
                    </a:xfrm>
                    <a:prstGeom prst="rect">
                      <a:avLst/>
                    </a:prstGeom>
                  </am3d:spPr>
                  <am3d:camera>
                    <am3d:pos x="0" y="0" z="6542251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4427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Laptop Computer">
                <a:extLst>
                  <a:ext uri="{FF2B5EF4-FFF2-40B4-BE49-F238E27FC236}">
                    <a16:creationId xmlns:a16="http://schemas.microsoft.com/office/drawing/2014/main" id="{E6E7DA28-4ACC-4D55-93DF-C8D16682EC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59038" y="4429715"/>
                <a:ext cx="1177259" cy="813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Laptop Computer">
                <a:extLst>
                  <a:ext uri="{FF2B5EF4-FFF2-40B4-BE49-F238E27FC236}">
                    <a16:creationId xmlns:a16="http://schemas.microsoft.com/office/drawing/2014/main" id="{C15B1116-EA1F-40F6-85EA-3D490960661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85074022"/>
                  </p:ext>
                </p:extLst>
              </p:nvPr>
            </p:nvGraphicFramePr>
            <p:xfrm>
              <a:off x="3888921" y="4429714"/>
              <a:ext cx="1177259" cy="81378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177259" cy="813787"/>
                    </a:xfrm>
                    <a:prstGeom prst="rect">
                      <a:avLst/>
                    </a:prstGeom>
                  </am3d:spPr>
                  <am3d:camera>
                    <am3d:pos x="0" y="0" z="6542251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4427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Laptop Computer">
                <a:extLst>
                  <a:ext uri="{FF2B5EF4-FFF2-40B4-BE49-F238E27FC236}">
                    <a16:creationId xmlns:a16="http://schemas.microsoft.com/office/drawing/2014/main" id="{C15B1116-EA1F-40F6-85EA-3D49096066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88921" y="4429714"/>
                <a:ext cx="1177259" cy="813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Laptop Computer">
                <a:extLst>
                  <a:ext uri="{FF2B5EF4-FFF2-40B4-BE49-F238E27FC236}">
                    <a16:creationId xmlns:a16="http://schemas.microsoft.com/office/drawing/2014/main" id="{B3C39FED-E4EE-4109-9895-7D669F064D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37990297"/>
                  </p:ext>
                </p:extLst>
              </p:nvPr>
            </p:nvGraphicFramePr>
            <p:xfrm>
              <a:off x="5244872" y="4429714"/>
              <a:ext cx="1177260" cy="81378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177260" cy="813786"/>
                    </a:xfrm>
                    <a:prstGeom prst="rect">
                      <a:avLst/>
                    </a:prstGeom>
                  </am3d:spPr>
                  <am3d:camera>
                    <am3d:pos x="0" y="0" z="6542251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4427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Laptop Computer">
                <a:extLst>
                  <a:ext uri="{FF2B5EF4-FFF2-40B4-BE49-F238E27FC236}">
                    <a16:creationId xmlns:a16="http://schemas.microsoft.com/office/drawing/2014/main" id="{B3C39FED-E4EE-4109-9895-7D669F064D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44872" y="4429714"/>
                <a:ext cx="1177260" cy="8137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Led Tv">
                <a:extLst>
                  <a:ext uri="{FF2B5EF4-FFF2-40B4-BE49-F238E27FC236}">
                    <a16:creationId xmlns:a16="http://schemas.microsoft.com/office/drawing/2014/main" id="{D446883B-9895-42EC-8E2D-AD0EAD59ADC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97762015"/>
                  </p:ext>
                </p:extLst>
              </p:nvPr>
            </p:nvGraphicFramePr>
            <p:xfrm>
              <a:off x="2758680" y="2015249"/>
              <a:ext cx="1718870" cy="1413751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718870" cy="1413751"/>
                    </a:xfrm>
                    <a:prstGeom prst="rect">
                      <a:avLst/>
                    </a:prstGeom>
                  </am3d:spPr>
                  <am3d:camera>
                    <am3d:pos x="0" y="0" z="6080134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98702" d="1000000"/>
                    <am3d:preTrans dx="0" dy="-13324676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231214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Led Tv">
                <a:extLst>
                  <a:ext uri="{FF2B5EF4-FFF2-40B4-BE49-F238E27FC236}">
                    <a16:creationId xmlns:a16="http://schemas.microsoft.com/office/drawing/2014/main" id="{D446883B-9895-42EC-8E2D-AD0EAD59ADC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58680" y="2015249"/>
                <a:ext cx="1718870" cy="141375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0E481465-17BA-49F2-810F-6815EC4C2441}"/>
              </a:ext>
            </a:extLst>
          </p:cNvPr>
          <p:cNvSpPr txBox="1"/>
          <p:nvPr/>
        </p:nvSpPr>
        <p:spPr>
          <a:xfrm>
            <a:off x="914400" y="5414963"/>
            <a:ext cx="1328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alibri(body)"/>
              </a:rPr>
              <a:t>Data  Node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D5E2D0-F9D8-4D78-A682-830B6148CB26}"/>
              </a:ext>
            </a:extLst>
          </p:cNvPr>
          <p:cNvSpPr txBox="1"/>
          <p:nvPr/>
        </p:nvSpPr>
        <p:spPr>
          <a:xfrm>
            <a:off x="2336528" y="5412955"/>
            <a:ext cx="1328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alibri(body)"/>
              </a:rPr>
              <a:t>Data  Node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0BA884-4161-4E0F-BB39-E37A9E0ADB1D}"/>
              </a:ext>
            </a:extLst>
          </p:cNvPr>
          <p:cNvSpPr txBox="1"/>
          <p:nvPr/>
        </p:nvSpPr>
        <p:spPr>
          <a:xfrm>
            <a:off x="3860346" y="5412955"/>
            <a:ext cx="1328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alibri(body)"/>
              </a:rPr>
              <a:t>Data  Node 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26CBCB-1A9E-43C9-936F-ECD12AFE8B8D}"/>
              </a:ext>
            </a:extLst>
          </p:cNvPr>
          <p:cNvSpPr txBox="1"/>
          <p:nvPr/>
        </p:nvSpPr>
        <p:spPr>
          <a:xfrm>
            <a:off x="5169133" y="5387650"/>
            <a:ext cx="1328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alibri(body)"/>
              </a:rPr>
              <a:t>Data  Node 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085AE5-5D12-4236-BE1E-B38DEFEDB11A}"/>
              </a:ext>
            </a:extLst>
          </p:cNvPr>
          <p:cNvSpPr txBox="1"/>
          <p:nvPr/>
        </p:nvSpPr>
        <p:spPr>
          <a:xfrm>
            <a:off x="2945990" y="3521974"/>
            <a:ext cx="1328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>
                <a:latin typeface="Calibri(body)"/>
              </a:rPr>
              <a:t>Name Node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052CFF-442D-4884-8D01-91E2ADDA0634}"/>
              </a:ext>
            </a:extLst>
          </p:cNvPr>
          <p:cNvSpPr txBox="1"/>
          <p:nvPr/>
        </p:nvSpPr>
        <p:spPr>
          <a:xfrm>
            <a:off x="5189084" y="1614498"/>
            <a:ext cx="2426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>
                    <a:lumMod val="50000"/>
                  </a:schemeClr>
                </a:solidFill>
                <a:latin typeface="Calibri(body)"/>
              </a:rPr>
              <a:t>Cluster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A9BE09-CA59-4271-BAA7-59FC94413F19}"/>
              </a:ext>
            </a:extLst>
          </p:cNvPr>
          <p:cNvSpPr txBox="1"/>
          <p:nvPr/>
        </p:nvSpPr>
        <p:spPr>
          <a:xfrm>
            <a:off x="7000875" y="2300288"/>
            <a:ext cx="479801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libri(body)"/>
              </a:rPr>
              <a:t>File gets separated as Blocks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libri(body)"/>
              </a:rPr>
              <a:t>Blocks reside at the Data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libri(body)"/>
              </a:rPr>
              <a:t>All block information reside at Name node</a:t>
            </a:r>
          </a:p>
          <a:p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1620F0-84BB-42B9-8CD6-79BA4AB85867}"/>
              </a:ext>
            </a:extLst>
          </p:cNvPr>
          <p:cNvSpPr/>
          <p:nvPr/>
        </p:nvSpPr>
        <p:spPr>
          <a:xfrm>
            <a:off x="6943995" y="4039773"/>
            <a:ext cx="478207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Calibri(body)"/>
              </a:rPr>
              <a:t>All running in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2946218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Challenges in Distributed Storage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1BE3683-EB27-433B-B5A4-DDBF5F32C5B3}"/>
              </a:ext>
            </a:extLst>
          </p:cNvPr>
          <p:cNvSpPr/>
          <p:nvPr/>
        </p:nvSpPr>
        <p:spPr>
          <a:xfrm>
            <a:off x="629520" y="2074783"/>
            <a:ext cx="8300051" cy="13542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libri(body)"/>
              </a:rPr>
              <a:t>How to manage Data Node Failure?</a:t>
            </a:r>
          </a:p>
          <a:p>
            <a:r>
              <a:rPr lang="en-US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Calibri(body)"/>
              </a:rPr>
              <a:t>How to manage Name Node Failure?</a:t>
            </a:r>
            <a:endParaRPr lang="en-US" sz="4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Calibri(body)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98048E-29D5-446D-9FDC-3A1C8A040938}"/>
              </a:ext>
            </a:extLst>
          </p:cNvPr>
          <p:cNvSpPr/>
          <p:nvPr/>
        </p:nvSpPr>
        <p:spPr>
          <a:xfrm>
            <a:off x="2540702" y="3928555"/>
            <a:ext cx="62247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Replication Factor</a:t>
            </a:r>
          </a:p>
        </p:txBody>
      </p:sp>
    </p:spTree>
    <p:extLst>
      <p:ext uri="{BB962C8B-B14F-4D97-AF65-F5344CB8AC3E}">
        <p14:creationId xmlns:p14="http://schemas.microsoft.com/office/powerpoint/2010/main" val="2408975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Replication Factor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Led Tv">
                <a:extLst>
                  <a:ext uri="{FF2B5EF4-FFF2-40B4-BE49-F238E27FC236}">
                    <a16:creationId xmlns:a16="http://schemas.microsoft.com/office/drawing/2014/main" id="{DAEE67F6-6FF6-4EA6-B4C6-D4F5908C48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03962729"/>
                  </p:ext>
                </p:extLst>
              </p:nvPr>
            </p:nvGraphicFramePr>
            <p:xfrm>
              <a:off x="701279" y="2752292"/>
              <a:ext cx="2127511" cy="168951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127511" cy="1689515"/>
                    </a:xfrm>
                    <a:prstGeom prst="rect">
                      <a:avLst/>
                    </a:prstGeom>
                  </am3d:spPr>
                  <am3d:camera>
                    <am3d:pos x="0" y="0" z="6080134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98702" d="1000000"/>
                    <am3d:preTrans dx="0" dy="-13324676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8618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Led Tv">
                <a:extLst>
                  <a:ext uri="{FF2B5EF4-FFF2-40B4-BE49-F238E27FC236}">
                    <a16:creationId xmlns:a16="http://schemas.microsoft.com/office/drawing/2014/main" id="{DAEE67F6-6FF6-4EA6-B4C6-D4F5908C48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1279" y="2752292"/>
                <a:ext cx="2127511" cy="1689515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E8DCFD44-A713-45A1-BB07-3563EA7C83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880" y="1767452"/>
            <a:ext cx="4057245" cy="44386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6DB406D-F496-4ADE-A6B4-6DE98A0E3887}"/>
              </a:ext>
            </a:extLst>
          </p:cNvPr>
          <p:cNvSpPr/>
          <p:nvPr/>
        </p:nvSpPr>
        <p:spPr>
          <a:xfrm>
            <a:off x="34260" y="1326281"/>
            <a:ext cx="601959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cap="none" spc="0" dirty="0">
                <a:ln/>
                <a:solidFill>
                  <a:schemeClr val="accent4"/>
                </a:solidFill>
                <a:effectLst/>
                <a:latin typeface="Calibri(body)"/>
              </a:rPr>
              <a:t>No single machine stores the entire file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B5CE7B-C4E4-4CA4-90DF-C3D57111CB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6671" y="1868853"/>
            <a:ext cx="4057245" cy="443865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CDC79D1-2645-4DEC-ADD5-C4C0EAC685C6}"/>
              </a:ext>
            </a:extLst>
          </p:cNvPr>
          <p:cNvSpPr/>
          <p:nvPr/>
        </p:nvSpPr>
        <p:spPr>
          <a:xfrm>
            <a:off x="5269070" y="1880181"/>
            <a:ext cx="4057245" cy="796314"/>
          </a:xfrm>
          <a:custGeom>
            <a:avLst/>
            <a:gdLst>
              <a:gd name="connsiteX0" fmla="*/ 0 w 4057245"/>
              <a:gd name="connsiteY0" fmla="*/ 132722 h 796314"/>
              <a:gd name="connsiteX1" fmla="*/ 132722 w 4057245"/>
              <a:gd name="connsiteY1" fmla="*/ 0 h 796314"/>
              <a:gd name="connsiteX2" fmla="*/ 688853 w 4057245"/>
              <a:gd name="connsiteY2" fmla="*/ 0 h 796314"/>
              <a:gd name="connsiteX3" fmla="*/ 1320820 w 4057245"/>
              <a:gd name="connsiteY3" fmla="*/ 0 h 796314"/>
              <a:gd name="connsiteX4" fmla="*/ 2028623 w 4057245"/>
              <a:gd name="connsiteY4" fmla="*/ 0 h 796314"/>
              <a:gd name="connsiteX5" fmla="*/ 2660589 w 4057245"/>
              <a:gd name="connsiteY5" fmla="*/ 0 h 796314"/>
              <a:gd name="connsiteX6" fmla="*/ 3292556 w 4057245"/>
              <a:gd name="connsiteY6" fmla="*/ 0 h 796314"/>
              <a:gd name="connsiteX7" fmla="*/ 3924523 w 4057245"/>
              <a:gd name="connsiteY7" fmla="*/ 0 h 796314"/>
              <a:gd name="connsiteX8" fmla="*/ 4057245 w 4057245"/>
              <a:gd name="connsiteY8" fmla="*/ 132722 h 796314"/>
              <a:gd name="connsiteX9" fmla="*/ 4057245 w 4057245"/>
              <a:gd name="connsiteY9" fmla="*/ 663592 h 796314"/>
              <a:gd name="connsiteX10" fmla="*/ 3924523 w 4057245"/>
              <a:gd name="connsiteY10" fmla="*/ 796314 h 796314"/>
              <a:gd name="connsiteX11" fmla="*/ 3292556 w 4057245"/>
              <a:gd name="connsiteY11" fmla="*/ 796314 h 796314"/>
              <a:gd name="connsiteX12" fmla="*/ 2736425 w 4057245"/>
              <a:gd name="connsiteY12" fmla="*/ 796314 h 796314"/>
              <a:gd name="connsiteX13" fmla="*/ 2104459 w 4057245"/>
              <a:gd name="connsiteY13" fmla="*/ 796314 h 796314"/>
              <a:gd name="connsiteX14" fmla="*/ 1510410 w 4057245"/>
              <a:gd name="connsiteY14" fmla="*/ 796314 h 796314"/>
              <a:gd name="connsiteX15" fmla="*/ 954279 w 4057245"/>
              <a:gd name="connsiteY15" fmla="*/ 796314 h 796314"/>
              <a:gd name="connsiteX16" fmla="*/ 132722 w 4057245"/>
              <a:gd name="connsiteY16" fmla="*/ 796314 h 796314"/>
              <a:gd name="connsiteX17" fmla="*/ 0 w 4057245"/>
              <a:gd name="connsiteY17" fmla="*/ 663592 h 796314"/>
              <a:gd name="connsiteX18" fmla="*/ 0 w 4057245"/>
              <a:gd name="connsiteY18" fmla="*/ 132722 h 796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57245" h="796314" fill="none" extrusionOk="0">
                <a:moveTo>
                  <a:pt x="0" y="132722"/>
                </a:moveTo>
                <a:cubicBezTo>
                  <a:pt x="2034" y="53020"/>
                  <a:pt x="41550" y="4008"/>
                  <a:pt x="132722" y="0"/>
                </a:cubicBezTo>
                <a:cubicBezTo>
                  <a:pt x="340535" y="-21240"/>
                  <a:pt x="549047" y="-19509"/>
                  <a:pt x="688853" y="0"/>
                </a:cubicBezTo>
                <a:cubicBezTo>
                  <a:pt x="828659" y="19509"/>
                  <a:pt x="1158952" y="8775"/>
                  <a:pt x="1320820" y="0"/>
                </a:cubicBezTo>
                <a:cubicBezTo>
                  <a:pt x="1482688" y="-8775"/>
                  <a:pt x="1814791" y="32897"/>
                  <a:pt x="2028623" y="0"/>
                </a:cubicBezTo>
                <a:cubicBezTo>
                  <a:pt x="2242455" y="-32897"/>
                  <a:pt x="2479872" y="23361"/>
                  <a:pt x="2660589" y="0"/>
                </a:cubicBezTo>
                <a:cubicBezTo>
                  <a:pt x="2841306" y="-23361"/>
                  <a:pt x="3036439" y="-30794"/>
                  <a:pt x="3292556" y="0"/>
                </a:cubicBezTo>
                <a:cubicBezTo>
                  <a:pt x="3548673" y="30794"/>
                  <a:pt x="3684896" y="-22279"/>
                  <a:pt x="3924523" y="0"/>
                </a:cubicBezTo>
                <a:cubicBezTo>
                  <a:pt x="3993142" y="9584"/>
                  <a:pt x="4048841" y="68690"/>
                  <a:pt x="4057245" y="132722"/>
                </a:cubicBezTo>
                <a:cubicBezTo>
                  <a:pt x="4070503" y="326318"/>
                  <a:pt x="4079318" y="399031"/>
                  <a:pt x="4057245" y="663592"/>
                </a:cubicBezTo>
                <a:cubicBezTo>
                  <a:pt x="4052100" y="730594"/>
                  <a:pt x="4004455" y="796874"/>
                  <a:pt x="3924523" y="796314"/>
                </a:cubicBezTo>
                <a:cubicBezTo>
                  <a:pt x="3768990" y="818611"/>
                  <a:pt x="3583661" y="772780"/>
                  <a:pt x="3292556" y="796314"/>
                </a:cubicBezTo>
                <a:cubicBezTo>
                  <a:pt x="3001451" y="819848"/>
                  <a:pt x="2865763" y="785709"/>
                  <a:pt x="2736425" y="796314"/>
                </a:cubicBezTo>
                <a:cubicBezTo>
                  <a:pt x="2607087" y="806919"/>
                  <a:pt x="2263450" y="819445"/>
                  <a:pt x="2104459" y="796314"/>
                </a:cubicBezTo>
                <a:cubicBezTo>
                  <a:pt x="1945468" y="773183"/>
                  <a:pt x="1691225" y="792138"/>
                  <a:pt x="1510410" y="796314"/>
                </a:cubicBezTo>
                <a:cubicBezTo>
                  <a:pt x="1329595" y="800490"/>
                  <a:pt x="1121466" y="771606"/>
                  <a:pt x="954279" y="796314"/>
                </a:cubicBezTo>
                <a:cubicBezTo>
                  <a:pt x="787092" y="821022"/>
                  <a:pt x="529001" y="767014"/>
                  <a:pt x="132722" y="796314"/>
                </a:cubicBezTo>
                <a:cubicBezTo>
                  <a:pt x="63003" y="796173"/>
                  <a:pt x="529" y="732683"/>
                  <a:pt x="0" y="663592"/>
                </a:cubicBezTo>
                <a:cubicBezTo>
                  <a:pt x="23996" y="411411"/>
                  <a:pt x="21789" y="343651"/>
                  <a:pt x="0" y="132722"/>
                </a:cubicBezTo>
                <a:close/>
              </a:path>
              <a:path w="4057245" h="796314" stroke="0" extrusionOk="0">
                <a:moveTo>
                  <a:pt x="0" y="132722"/>
                </a:moveTo>
                <a:cubicBezTo>
                  <a:pt x="-6682" y="43478"/>
                  <a:pt x="54630" y="8536"/>
                  <a:pt x="132722" y="0"/>
                </a:cubicBezTo>
                <a:cubicBezTo>
                  <a:pt x="266611" y="11160"/>
                  <a:pt x="416320" y="5978"/>
                  <a:pt x="688853" y="0"/>
                </a:cubicBezTo>
                <a:cubicBezTo>
                  <a:pt x="961386" y="-5978"/>
                  <a:pt x="953788" y="-11214"/>
                  <a:pt x="1207066" y="0"/>
                </a:cubicBezTo>
                <a:cubicBezTo>
                  <a:pt x="1460344" y="11214"/>
                  <a:pt x="1541484" y="9275"/>
                  <a:pt x="1763196" y="0"/>
                </a:cubicBezTo>
                <a:cubicBezTo>
                  <a:pt x="1984908" y="-9275"/>
                  <a:pt x="2060596" y="-12970"/>
                  <a:pt x="2357245" y="0"/>
                </a:cubicBezTo>
                <a:cubicBezTo>
                  <a:pt x="2653894" y="12970"/>
                  <a:pt x="2813732" y="-14107"/>
                  <a:pt x="2951294" y="0"/>
                </a:cubicBezTo>
                <a:cubicBezTo>
                  <a:pt x="3088856" y="14107"/>
                  <a:pt x="3590346" y="30830"/>
                  <a:pt x="3924523" y="0"/>
                </a:cubicBezTo>
                <a:cubicBezTo>
                  <a:pt x="3992703" y="6387"/>
                  <a:pt x="4050146" y="49528"/>
                  <a:pt x="4057245" y="132722"/>
                </a:cubicBezTo>
                <a:cubicBezTo>
                  <a:pt x="4040427" y="322386"/>
                  <a:pt x="4057555" y="424035"/>
                  <a:pt x="4057245" y="663592"/>
                </a:cubicBezTo>
                <a:cubicBezTo>
                  <a:pt x="4056886" y="729883"/>
                  <a:pt x="3998731" y="781901"/>
                  <a:pt x="3924523" y="796314"/>
                </a:cubicBezTo>
                <a:cubicBezTo>
                  <a:pt x="3696095" y="786666"/>
                  <a:pt x="3570327" y="814655"/>
                  <a:pt x="3406310" y="796314"/>
                </a:cubicBezTo>
                <a:cubicBezTo>
                  <a:pt x="3242293" y="777973"/>
                  <a:pt x="3108312" y="812989"/>
                  <a:pt x="2888097" y="796314"/>
                </a:cubicBezTo>
                <a:cubicBezTo>
                  <a:pt x="2667882" y="779639"/>
                  <a:pt x="2335121" y="827303"/>
                  <a:pt x="2180295" y="796314"/>
                </a:cubicBezTo>
                <a:cubicBezTo>
                  <a:pt x="2025469" y="765325"/>
                  <a:pt x="1775979" y="802395"/>
                  <a:pt x="1662082" y="796314"/>
                </a:cubicBezTo>
                <a:cubicBezTo>
                  <a:pt x="1548185" y="790233"/>
                  <a:pt x="1320324" y="822235"/>
                  <a:pt x="1068033" y="796314"/>
                </a:cubicBezTo>
                <a:cubicBezTo>
                  <a:pt x="815742" y="770393"/>
                  <a:pt x="456301" y="809695"/>
                  <a:pt x="132722" y="796314"/>
                </a:cubicBezTo>
                <a:cubicBezTo>
                  <a:pt x="47284" y="794342"/>
                  <a:pt x="10664" y="726009"/>
                  <a:pt x="0" y="663592"/>
                </a:cubicBezTo>
                <a:cubicBezTo>
                  <a:pt x="-17690" y="453595"/>
                  <a:pt x="9884" y="369293"/>
                  <a:pt x="0" y="13272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2176508157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Data Node 1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BFAF137-BC02-4BC6-8A7C-48BFF0EF05E1}"/>
              </a:ext>
            </a:extLst>
          </p:cNvPr>
          <p:cNvSpPr/>
          <p:nvPr/>
        </p:nvSpPr>
        <p:spPr>
          <a:xfrm>
            <a:off x="5269070" y="3695685"/>
            <a:ext cx="4057245" cy="796314"/>
          </a:xfrm>
          <a:custGeom>
            <a:avLst/>
            <a:gdLst>
              <a:gd name="connsiteX0" fmla="*/ 0 w 4057245"/>
              <a:gd name="connsiteY0" fmla="*/ 132722 h 796314"/>
              <a:gd name="connsiteX1" fmla="*/ 132722 w 4057245"/>
              <a:gd name="connsiteY1" fmla="*/ 0 h 796314"/>
              <a:gd name="connsiteX2" fmla="*/ 688853 w 4057245"/>
              <a:gd name="connsiteY2" fmla="*/ 0 h 796314"/>
              <a:gd name="connsiteX3" fmla="*/ 1320820 w 4057245"/>
              <a:gd name="connsiteY3" fmla="*/ 0 h 796314"/>
              <a:gd name="connsiteX4" fmla="*/ 2028623 w 4057245"/>
              <a:gd name="connsiteY4" fmla="*/ 0 h 796314"/>
              <a:gd name="connsiteX5" fmla="*/ 2660589 w 4057245"/>
              <a:gd name="connsiteY5" fmla="*/ 0 h 796314"/>
              <a:gd name="connsiteX6" fmla="*/ 3292556 w 4057245"/>
              <a:gd name="connsiteY6" fmla="*/ 0 h 796314"/>
              <a:gd name="connsiteX7" fmla="*/ 3924523 w 4057245"/>
              <a:gd name="connsiteY7" fmla="*/ 0 h 796314"/>
              <a:gd name="connsiteX8" fmla="*/ 4057245 w 4057245"/>
              <a:gd name="connsiteY8" fmla="*/ 132722 h 796314"/>
              <a:gd name="connsiteX9" fmla="*/ 4057245 w 4057245"/>
              <a:gd name="connsiteY9" fmla="*/ 663592 h 796314"/>
              <a:gd name="connsiteX10" fmla="*/ 3924523 w 4057245"/>
              <a:gd name="connsiteY10" fmla="*/ 796314 h 796314"/>
              <a:gd name="connsiteX11" fmla="*/ 3292556 w 4057245"/>
              <a:gd name="connsiteY11" fmla="*/ 796314 h 796314"/>
              <a:gd name="connsiteX12" fmla="*/ 2736425 w 4057245"/>
              <a:gd name="connsiteY12" fmla="*/ 796314 h 796314"/>
              <a:gd name="connsiteX13" fmla="*/ 2104459 w 4057245"/>
              <a:gd name="connsiteY13" fmla="*/ 796314 h 796314"/>
              <a:gd name="connsiteX14" fmla="*/ 1510410 w 4057245"/>
              <a:gd name="connsiteY14" fmla="*/ 796314 h 796314"/>
              <a:gd name="connsiteX15" fmla="*/ 954279 w 4057245"/>
              <a:gd name="connsiteY15" fmla="*/ 796314 h 796314"/>
              <a:gd name="connsiteX16" fmla="*/ 132722 w 4057245"/>
              <a:gd name="connsiteY16" fmla="*/ 796314 h 796314"/>
              <a:gd name="connsiteX17" fmla="*/ 0 w 4057245"/>
              <a:gd name="connsiteY17" fmla="*/ 663592 h 796314"/>
              <a:gd name="connsiteX18" fmla="*/ 0 w 4057245"/>
              <a:gd name="connsiteY18" fmla="*/ 132722 h 796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57245" h="796314" fill="none" extrusionOk="0">
                <a:moveTo>
                  <a:pt x="0" y="132722"/>
                </a:moveTo>
                <a:cubicBezTo>
                  <a:pt x="2034" y="53020"/>
                  <a:pt x="41550" y="4008"/>
                  <a:pt x="132722" y="0"/>
                </a:cubicBezTo>
                <a:cubicBezTo>
                  <a:pt x="340535" y="-21240"/>
                  <a:pt x="549047" y="-19509"/>
                  <a:pt x="688853" y="0"/>
                </a:cubicBezTo>
                <a:cubicBezTo>
                  <a:pt x="828659" y="19509"/>
                  <a:pt x="1158952" y="8775"/>
                  <a:pt x="1320820" y="0"/>
                </a:cubicBezTo>
                <a:cubicBezTo>
                  <a:pt x="1482688" y="-8775"/>
                  <a:pt x="1814791" y="32897"/>
                  <a:pt x="2028623" y="0"/>
                </a:cubicBezTo>
                <a:cubicBezTo>
                  <a:pt x="2242455" y="-32897"/>
                  <a:pt x="2479872" y="23361"/>
                  <a:pt x="2660589" y="0"/>
                </a:cubicBezTo>
                <a:cubicBezTo>
                  <a:pt x="2841306" y="-23361"/>
                  <a:pt x="3036439" y="-30794"/>
                  <a:pt x="3292556" y="0"/>
                </a:cubicBezTo>
                <a:cubicBezTo>
                  <a:pt x="3548673" y="30794"/>
                  <a:pt x="3684896" y="-22279"/>
                  <a:pt x="3924523" y="0"/>
                </a:cubicBezTo>
                <a:cubicBezTo>
                  <a:pt x="3993142" y="9584"/>
                  <a:pt x="4048841" y="68690"/>
                  <a:pt x="4057245" y="132722"/>
                </a:cubicBezTo>
                <a:cubicBezTo>
                  <a:pt x="4070503" y="326318"/>
                  <a:pt x="4079318" y="399031"/>
                  <a:pt x="4057245" y="663592"/>
                </a:cubicBezTo>
                <a:cubicBezTo>
                  <a:pt x="4052100" y="730594"/>
                  <a:pt x="4004455" y="796874"/>
                  <a:pt x="3924523" y="796314"/>
                </a:cubicBezTo>
                <a:cubicBezTo>
                  <a:pt x="3768990" y="818611"/>
                  <a:pt x="3583661" y="772780"/>
                  <a:pt x="3292556" y="796314"/>
                </a:cubicBezTo>
                <a:cubicBezTo>
                  <a:pt x="3001451" y="819848"/>
                  <a:pt x="2865763" y="785709"/>
                  <a:pt x="2736425" y="796314"/>
                </a:cubicBezTo>
                <a:cubicBezTo>
                  <a:pt x="2607087" y="806919"/>
                  <a:pt x="2263450" y="819445"/>
                  <a:pt x="2104459" y="796314"/>
                </a:cubicBezTo>
                <a:cubicBezTo>
                  <a:pt x="1945468" y="773183"/>
                  <a:pt x="1691225" y="792138"/>
                  <a:pt x="1510410" y="796314"/>
                </a:cubicBezTo>
                <a:cubicBezTo>
                  <a:pt x="1329595" y="800490"/>
                  <a:pt x="1121466" y="771606"/>
                  <a:pt x="954279" y="796314"/>
                </a:cubicBezTo>
                <a:cubicBezTo>
                  <a:pt x="787092" y="821022"/>
                  <a:pt x="529001" y="767014"/>
                  <a:pt x="132722" y="796314"/>
                </a:cubicBezTo>
                <a:cubicBezTo>
                  <a:pt x="63003" y="796173"/>
                  <a:pt x="529" y="732683"/>
                  <a:pt x="0" y="663592"/>
                </a:cubicBezTo>
                <a:cubicBezTo>
                  <a:pt x="23996" y="411411"/>
                  <a:pt x="21789" y="343651"/>
                  <a:pt x="0" y="132722"/>
                </a:cubicBezTo>
                <a:close/>
              </a:path>
              <a:path w="4057245" h="796314" stroke="0" extrusionOk="0">
                <a:moveTo>
                  <a:pt x="0" y="132722"/>
                </a:moveTo>
                <a:cubicBezTo>
                  <a:pt x="-6682" y="43478"/>
                  <a:pt x="54630" y="8536"/>
                  <a:pt x="132722" y="0"/>
                </a:cubicBezTo>
                <a:cubicBezTo>
                  <a:pt x="266611" y="11160"/>
                  <a:pt x="416320" y="5978"/>
                  <a:pt x="688853" y="0"/>
                </a:cubicBezTo>
                <a:cubicBezTo>
                  <a:pt x="961386" y="-5978"/>
                  <a:pt x="953788" y="-11214"/>
                  <a:pt x="1207066" y="0"/>
                </a:cubicBezTo>
                <a:cubicBezTo>
                  <a:pt x="1460344" y="11214"/>
                  <a:pt x="1541484" y="9275"/>
                  <a:pt x="1763196" y="0"/>
                </a:cubicBezTo>
                <a:cubicBezTo>
                  <a:pt x="1984908" y="-9275"/>
                  <a:pt x="2060596" y="-12970"/>
                  <a:pt x="2357245" y="0"/>
                </a:cubicBezTo>
                <a:cubicBezTo>
                  <a:pt x="2653894" y="12970"/>
                  <a:pt x="2813732" y="-14107"/>
                  <a:pt x="2951294" y="0"/>
                </a:cubicBezTo>
                <a:cubicBezTo>
                  <a:pt x="3088856" y="14107"/>
                  <a:pt x="3590346" y="30830"/>
                  <a:pt x="3924523" y="0"/>
                </a:cubicBezTo>
                <a:cubicBezTo>
                  <a:pt x="3992703" y="6387"/>
                  <a:pt x="4050146" y="49528"/>
                  <a:pt x="4057245" y="132722"/>
                </a:cubicBezTo>
                <a:cubicBezTo>
                  <a:pt x="4040427" y="322386"/>
                  <a:pt x="4057555" y="424035"/>
                  <a:pt x="4057245" y="663592"/>
                </a:cubicBezTo>
                <a:cubicBezTo>
                  <a:pt x="4056886" y="729883"/>
                  <a:pt x="3998731" y="781901"/>
                  <a:pt x="3924523" y="796314"/>
                </a:cubicBezTo>
                <a:cubicBezTo>
                  <a:pt x="3696095" y="786666"/>
                  <a:pt x="3570327" y="814655"/>
                  <a:pt x="3406310" y="796314"/>
                </a:cubicBezTo>
                <a:cubicBezTo>
                  <a:pt x="3242293" y="777973"/>
                  <a:pt x="3108312" y="812989"/>
                  <a:pt x="2888097" y="796314"/>
                </a:cubicBezTo>
                <a:cubicBezTo>
                  <a:pt x="2667882" y="779639"/>
                  <a:pt x="2335121" y="827303"/>
                  <a:pt x="2180295" y="796314"/>
                </a:cubicBezTo>
                <a:cubicBezTo>
                  <a:pt x="2025469" y="765325"/>
                  <a:pt x="1775979" y="802395"/>
                  <a:pt x="1662082" y="796314"/>
                </a:cubicBezTo>
                <a:cubicBezTo>
                  <a:pt x="1548185" y="790233"/>
                  <a:pt x="1320324" y="822235"/>
                  <a:pt x="1068033" y="796314"/>
                </a:cubicBezTo>
                <a:cubicBezTo>
                  <a:pt x="815742" y="770393"/>
                  <a:pt x="456301" y="809695"/>
                  <a:pt x="132722" y="796314"/>
                </a:cubicBezTo>
                <a:cubicBezTo>
                  <a:pt x="47284" y="794342"/>
                  <a:pt x="10664" y="726009"/>
                  <a:pt x="0" y="663592"/>
                </a:cubicBezTo>
                <a:cubicBezTo>
                  <a:pt x="-17690" y="453595"/>
                  <a:pt x="9884" y="369293"/>
                  <a:pt x="0" y="13272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2176508157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Data Node 3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9FE6435-6676-48B7-8E93-FF77E7973227}"/>
              </a:ext>
            </a:extLst>
          </p:cNvPr>
          <p:cNvSpPr/>
          <p:nvPr/>
        </p:nvSpPr>
        <p:spPr>
          <a:xfrm>
            <a:off x="5331215" y="4618618"/>
            <a:ext cx="4057245" cy="796314"/>
          </a:xfrm>
          <a:custGeom>
            <a:avLst/>
            <a:gdLst>
              <a:gd name="connsiteX0" fmla="*/ 0 w 4057245"/>
              <a:gd name="connsiteY0" fmla="*/ 132722 h 796314"/>
              <a:gd name="connsiteX1" fmla="*/ 132722 w 4057245"/>
              <a:gd name="connsiteY1" fmla="*/ 0 h 796314"/>
              <a:gd name="connsiteX2" fmla="*/ 688853 w 4057245"/>
              <a:gd name="connsiteY2" fmla="*/ 0 h 796314"/>
              <a:gd name="connsiteX3" fmla="*/ 1320820 w 4057245"/>
              <a:gd name="connsiteY3" fmla="*/ 0 h 796314"/>
              <a:gd name="connsiteX4" fmla="*/ 2028623 w 4057245"/>
              <a:gd name="connsiteY4" fmla="*/ 0 h 796314"/>
              <a:gd name="connsiteX5" fmla="*/ 2660589 w 4057245"/>
              <a:gd name="connsiteY5" fmla="*/ 0 h 796314"/>
              <a:gd name="connsiteX6" fmla="*/ 3292556 w 4057245"/>
              <a:gd name="connsiteY6" fmla="*/ 0 h 796314"/>
              <a:gd name="connsiteX7" fmla="*/ 3924523 w 4057245"/>
              <a:gd name="connsiteY7" fmla="*/ 0 h 796314"/>
              <a:gd name="connsiteX8" fmla="*/ 4057245 w 4057245"/>
              <a:gd name="connsiteY8" fmla="*/ 132722 h 796314"/>
              <a:gd name="connsiteX9" fmla="*/ 4057245 w 4057245"/>
              <a:gd name="connsiteY9" fmla="*/ 663592 h 796314"/>
              <a:gd name="connsiteX10" fmla="*/ 3924523 w 4057245"/>
              <a:gd name="connsiteY10" fmla="*/ 796314 h 796314"/>
              <a:gd name="connsiteX11" fmla="*/ 3292556 w 4057245"/>
              <a:gd name="connsiteY11" fmla="*/ 796314 h 796314"/>
              <a:gd name="connsiteX12" fmla="*/ 2736425 w 4057245"/>
              <a:gd name="connsiteY12" fmla="*/ 796314 h 796314"/>
              <a:gd name="connsiteX13" fmla="*/ 2104459 w 4057245"/>
              <a:gd name="connsiteY13" fmla="*/ 796314 h 796314"/>
              <a:gd name="connsiteX14" fmla="*/ 1510410 w 4057245"/>
              <a:gd name="connsiteY14" fmla="*/ 796314 h 796314"/>
              <a:gd name="connsiteX15" fmla="*/ 954279 w 4057245"/>
              <a:gd name="connsiteY15" fmla="*/ 796314 h 796314"/>
              <a:gd name="connsiteX16" fmla="*/ 132722 w 4057245"/>
              <a:gd name="connsiteY16" fmla="*/ 796314 h 796314"/>
              <a:gd name="connsiteX17" fmla="*/ 0 w 4057245"/>
              <a:gd name="connsiteY17" fmla="*/ 663592 h 796314"/>
              <a:gd name="connsiteX18" fmla="*/ 0 w 4057245"/>
              <a:gd name="connsiteY18" fmla="*/ 132722 h 796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57245" h="796314" fill="none" extrusionOk="0">
                <a:moveTo>
                  <a:pt x="0" y="132722"/>
                </a:moveTo>
                <a:cubicBezTo>
                  <a:pt x="2034" y="53020"/>
                  <a:pt x="41550" y="4008"/>
                  <a:pt x="132722" y="0"/>
                </a:cubicBezTo>
                <a:cubicBezTo>
                  <a:pt x="340535" y="-21240"/>
                  <a:pt x="549047" y="-19509"/>
                  <a:pt x="688853" y="0"/>
                </a:cubicBezTo>
                <a:cubicBezTo>
                  <a:pt x="828659" y="19509"/>
                  <a:pt x="1158952" y="8775"/>
                  <a:pt x="1320820" y="0"/>
                </a:cubicBezTo>
                <a:cubicBezTo>
                  <a:pt x="1482688" y="-8775"/>
                  <a:pt x="1814791" y="32897"/>
                  <a:pt x="2028623" y="0"/>
                </a:cubicBezTo>
                <a:cubicBezTo>
                  <a:pt x="2242455" y="-32897"/>
                  <a:pt x="2479872" y="23361"/>
                  <a:pt x="2660589" y="0"/>
                </a:cubicBezTo>
                <a:cubicBezTo>
                  <a:pt x="2841306" y="-23361"/>
                  <a:pt x="3036439" y="-30794"/>
                  <a:pt x="3292556" y="0"/>
                </a:cubicBezTo>
                <a:cubicBezTo>
                  <a:pt x="3548673" y="30794"/>
                  <a:pt x="3684896" y="-22279"/>
                  <a:pt x="3924523" y="0"/>
                </a:cubicBezTo>
                <a:cubicBezTo>
                  <a:pt x="3993142" y="9584"/>
                  <a:pt x="4048841" y="68690"/>
                  <a:pt x="4057245" y="132722"/>
                </a:cubicBezTo>
                <a:cubicBezTo>
                  <a:pt x="4070503" y="326318"/>
                  <a:pt x="4079318" y="399031"/>
                  <a:pt x="4057245" y="663592"/>
                </a:cubicBezTo>
                <a:cubicBezTo>
                  <a:pt x="4052100" y="730594"/>
                  <a:pt x="4004455" y="796874"/>
                  <a:pt x="3924523" y="796314"/>
                </a:cubicBezTo>
                <a:cubicBezTo>
                  <a:pt x="3768990" y="818611"/>
                  <a:pt x="3583661" y="772780"/>
                  <a:pt x="3292556" y="796314"/>
                </a:cubicBezTo>
                <a:cubicBezTo>
                  <a:pt x="3001451" y="819848"/>
                  <a:pt x="2865763" y="785709"/>
                  <a:pt x="2736425" y="796314"/>
                </a:cubicBezTo>
                <a:cubicBezTo>
                  <a:pt x="2607087" y="806919"/>
                  <a:pt x="2263450" y="819445"/>
                  <a:pt x="2104459" y="796314"/>
                </a:cubicBezTo>
                <a:cubicBezTo>
                  <a:pt x="1945468" y="773183"/>
                  <a:pt x="1691225" y="792138"/>
                  <a:pt x="1510410" y="796314"/>
                </a:cubicBezTo>
                <a:cubicBezTo>
                  <a:pt x="1329595" y="800490"/>
                  <a:pt x="1121466" y="771606"/>
                  <a:pt x="954279" y="796314"/>
                </a:cubicBezTo>
                <a:cubicBezTo>
                  <a:pt x="787092" y="821022"/>
                  <a:pt x="529001" y="767014"/>
                  <a:pt x="132722" y="796314"/>
                </a:cubicBezTo>
                <a:cubicBezTo>
                  <a:pt x="63003" y="796173"/>
                  <a:pt x="529" y="732683"/>
                  <a:pt x="0" y="663592"/>
                </a:cubicBezTo>
                <a:cubicBezTo>
                  <a:pt x="23996" y="411411"/>
                  <a:pt x="21789" y="343651"/>
                  <a:pt x="0" y="132722"/>
                </a:cubicBezTo>
                <a:close/>
              </a:path>
              <a:path w="4057245" h="796314" stroke="0" extrusionOk="0">
                <a:moveTo>
                  <a:pt x="0" y="132722"/>
                </a:moveTo>
                <a:cubicBezTo>
                  <a:pt x="-6682" y="43478"/>
                  <a:pt x="54630" y="8536"/>
                  <a:pt x="132722" y="0"/>
                </a:cubicBezTo>
                <a:cubicBezTo>
                  <a:pt x="266611" y="11160"/>
                  <a:pt x="416320" y="5978"/>
                  <a:pt x="688853" y="0"/>
                </a:cubicBezTo>
                <a:cubicBezTo>
                  <a:pt x="961386" y="-5978"/>
                  <a:pt x="953788" y="-11214"/>
                  <a:pt x="1207066" y="0"/>
                </a:cubicBezTo>
                <a:cubicBezTo>
                  <a:pt x="1460344" y="11214"/>
                  <a:pt x="1541484" y="9275"/>
                  <a:pt x="1763196" y="0"/>
                </a:cubicBezTo>
                <a:cubicBezTo>
                  <a:pt x="1984908" y="-9275"/>
                  <a:pt x="2060596" y="-12970"/>
                  <a:pt x="2357245" y="0"/>
                </a:cubicBezTo>
                <a:cubicBezTo>
                  <a:pt x="2653894" y="12970"/>
                  <a:pt x="2813732" y="-14107"/>
                  <a:pt x="2951294" y="0"/>
                </a:cubicBezTo>
                <a:cubicBezTo>
                  <a:pt x="3088856" y="14107"/>
                  <a:pt x="3590346" y="30830"/>
                  <a:pt x="3924523" y="0"/>
                </a:cubicBezTo>
                <a:cubicBezTo>
                  <a:pt x="3992703" y="6387"/>
                  <a:pt x="4050146" y="49528"/>
                  <a:pt x="4057245" y="132722"/>
                </a:cubicBezTo>
                <a:cubicBezTo>
                  <a:pt x="4040427" y="322386"/>
                  <a:pt x="4057555" y="424035"/>
                  <a:pt x="4057245" y="663592"/>
                </a:cubicBezTo>
                <a:cubicBezTo>
                  <a:pt x="4056886" y="729883"/>
                  <a:pt x="3998731" y="781901"/>
                  <a:pt x="3924523" y="796314"/>
                </a:cubicBezTo>
                <a:cubicBezTo>
                  <a:pt x="3696095" y="786666"/>
                  <a:pt x="3570327" y="814655"/>
                  <a:pt x="3406310" y="796314"/>
                </a:cubicBezTo>
                <a:cubicBezTo>
                  <a:pt x="3242293" y="777973"/>
                  <a:pt x="3108312" y="812989"/>
                  <a:pt x="2888097" y="796314"/>
                </a:cubicBezTo>
                <a:cubicBezTo>
                  <a:pt x="2667882" y="779639"/>
                  <a:pt x="2335121" y="827303"/>
                  <a:pt x="2180295" y="796314"/>
                </a:cubicBezTo>
                <a:cubicBezTo>
                  <a:pt x="2025469" y="765325"/>
                  <a:pt x="1775979" y="802395"/>
                  <a:pt x="1662082" y="796314"/>
                </a:cubicBezTo>
                <a:cubicBezTo>
                  <a:pt x="1548185" y="790233"/>
                  <a:pt x="1320324" y="822235"/>
                  <a:pt x="1068033" y="796314"/>
                </a:cubicBezTo>
                <a:cubicBezTo>
                  <a:pt x="815742" y="770393"/>
                  <a:pt x="456301" y="809695"/>
                  <a:pt x="132722" y="796314"/>
                </a:cubicBezTo>
                <a:cubicBezTo>
                  <a:pt x="47284" y="794342"/>
                  <a:pt x="10664" y="726009"/>
                  <a:pt x="0" y="663592"/>
                </a:cubicBezTo>
                <a:cubicBezTo>
                  <a:pt x="-17690" y="453595"/>
                  <a:pt x="9884" y="369293"/>
                  <a:pt x="0" y="13272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2176508157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Data Node 4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E2CE867-26E8-44D7-8B73-041A7D34CDF4}"/>
              </a:ext>
            </a:extLst>
          </p:cNvPr>
          <p:cNvSpPr/>
          <p:nvPr/>
        </p:nvSpPr>
        <p:spPr>
          <a:xfrm>
            <a:off x="5269071" y="5582892"/>
            <a:ext cx="4057245" cy="796314"/>
          </a:xfrm>
          <a:custGeom>
            <a:avLst/>
            <a:gdLst>
              <a:gd name="connsiteX0" fmla="*/ 0 w 4057245"/>
              <a:gd name="connsiteY0" fmla="*/ 132722 h 796314"/>
              <a:gd name="connsiteX1" fmla="*/ 132722 w 4057245"/>
              <a:gd name="connsiteY1" fmla="*/ 0 h 796314"/>
              <a:gd name="connsiteX2" fmla="*/ 688853 w 4057245"/>
              <a:gd name="connsiteY2" fmla="*/ 0 h 796314"/>
              <a:gd name="connsiteX3" fmla="*/ 1320820 w 4057245"/>
              <a:gd name="connsiteY3" fmla="*/ 0 h 796314"/>
              <a:gd name="connsiteX4" fmla="*/ 2028623 w 4057245"/>
              <a:gd name="connsiteY4" fmla="*/ 0 h 796314"/>
              <a:gd name="connsiteX5" fmla="*/ 2660589 w 4057245"/>
              <a:gd name="connsiteY5" fmla="*/ 0 h 796314"/>
              <a:gd name="connsiteX6" fmla="*/ 3292556 w 4057245"/>
              <a:gd name="connsiteY6" fmla="*/ 0 h 796314"/>
              <a:gd name="connsiteX7" fmla="*/ 3924523 w 4057245"/>
              <a:gd name="connsiteY7" fmla="*/ 0 h 796314"/>
              <a:gd name="connsiteX8" fmla="*/ 4057245 w 4057245"/>
              <a:gd name="connsiteY8" fmla="*/ 132722 h 796314"/>
              <a:gd name="connsiteX9" fmla="*/ 4057245 w 4057245"/>
              <a:gd name="connsiteY9" fmla="*/ 663592 h 796314"/>
              <a:gd name="connsiteX10" fmla="*/ 3924523 w 4057245"/>
              <a:gd name="connsiteY10" fmla="*/ 796314 h 796314"/>
              <a:gd name="connsiteX11" fmla="*/ 3292556 w 4057245"/>
              <a:gd name="connsiteY11" fmla="*/ 796314 h 796314"/>
              <a:gd name="connsiteX12" fmla="*/ 2736425 w 4057245"/>
              <a:gd name="connsiteY12" fmla="*/ 796314 h 796314"/>
              <a:gd name="connsiteX13" fmla="*/ 2104459 w 4057245"/>
              <a:gd name="connsiteY13" fmla="*/ 796314 h 796314"/>
              <a:gd name="connsiteX14" fmla="*/ 1510410 w 4057245"/>
              <a:gd name="connsiteY14" fmla="*/ 796314 h 796314"/>
              <a:gd name="connsiteX15" fmla="*/ 954279 w 4057245"/>
              <a:gd name="connsiteY15" fmla="*/ 796314 h 796314"/>
              <a:gd name="connsiteX16" fmla="*/ 132722 w 4057245"/>
              <a:gd name="connsiteY16" fmla="*/ 796314 h 796314"/>
              <a:gd name="connsiteX17" fmla="*/ 0 w 4057245"/>
              <a:gd name="connsiteY17" fmla="*/ 663592 h 796314"/>
              <a:gd name="connsiteX18" fmla="*/ 0 w 4057245"/>
              <a:gd name="connsiteY18" fmla="*/ 132722 h 796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57245" h="796314" fill="none" extrusionOk="0">
                <a:moveTo>
                  <a:pt x="0" y="132722"/>
                </a:moveTo>
                <a:cubicBezTo>
                  <a:pt x="2034" y="53020"/>
                  <a:pt x="41550" y="4008"/>
                  <a:pt x="132722" y="0"/>
                </a:cubicBezTo>
                <a:cubicBezTo>
                  <a:pt x="340535" y="-21240"/>
                  <a:pt x="549047" y="-19509"/>
                  <a:pt x="688853" y="0"/>
                </a:cubicBezTo>
                <a:cubicBezTo>
                  <a:pt x="828659" y="19509"/>
                  <a:pt x="1158952" y="8775"/>
                  <a:pt x="1320820" y="0"/>
                </a:cubicBezTo>
                <a:cubicBezTo>
                  <a:pt x="1482688" y="-8775"/>
                  <a:pt x="1814791" y="32897"/>
                  <a:pt x="2028623" y="0"/>
                </a:cubicBezTo>
                <a:cubicBezTo>
                  <a:pt x="2242455" y="-32897"/>
                  <a:pt x="2479872" y="23361"/>
                  <a:pt x="2660589" y="0"/>
                </a:cubicBezTo>
                <a:cubicBezTo>
                  <a:pt x="2841306" y="-23361"/>
                  <a:pt x="3036439" y="-30794"/>
                  <a:pt x="3292556" y="0"/>
                </a:cubicBezTo>
                <a:cubicBezTo>
                  <a:pt x="3548673" y="30794"/>
                  <a:pt x="3684896" y="-22279"/>
                  <a:pt x="3924523" y="0"/>
                </a:cubicBezTo>
                <a:cubicBezTo>
                  <a:pt x="3993142" y="9584"/>
                  <a:pt x="4048841" y="68690"/>
                  <a:pt x="4057245" y="132722"/>
                </a:cubicBezTo>
                <a:cubicBezTo>
                  <a:pt x="4070503" y="326318"/>
                  <a:pt x="4079318" y="399031"/>
                  <a:pt x="4057245" y="663592"/>
                </a:cubicBezTo>
                <a:cubicBezTo>
                  <a:pt x="4052100" y="730594"/>
                  <a:pt x="4004455" y="796874"/>
                  <a:pt x="3924523" y="796314"/>
                </a:cubicBezTo>
                <a:cubicBezTo>
                  <a:pt x="3768990" y="818611"/>
                  <a:pt x="3583661" y="772780"/>
                  <a:pt x="3292556" y="796314"/>
                </a:cubicBezTo>
                <a:cubicBezTo>
                  <a:pt x="3001451" y="819848"/>
                  <a:pt x="2865763" y="785709"/>
                  <a:pt x="2736425" y="796314"/>
                </a:cubicBezTo>
                <a:cubicBezTo>
                  <a:pt x="2607087" y="806919"/>
                  <a:pt x="2263450" y="819445"/>
                  <a:pt x="2104459" y="796314"/>
                </a:cubicBezTo>
                <a:cubicBezTo>
                  <a:pt x="1945468" y="773183"/>
                  <a:pt x="1691225" y="792138"/>
                  <a:pt x="1510410" y="796314"/>
                </a:cubicBezTo>
                <a:cubicBezTo>
                  <a:pt x="1329595" y="800490"/>
                  <a:pt x="1121466" y="771606"/>
                  <a:pt x="954279" y="796314"/>
                </a:cubicBezTo>
                <a:cubicBezTo>
                  <a:pt x="787092" y="821022"/>
                  <a:pt x="529001" y="767014"/>
                  <a:pt x="132722" y="796314"/>
                </a:cubicBezTo>
                <a:cubicBezTo>
                  <a:pt x="63003" y="796173"/>
                  <a:pt x="529" y="732683"/>
                  <a:pt x="0" y="663592"/>
                </a:cubicBezTo>
                <a:cubicBezTo>
                  <a:pt x="23996" y="411411"/>
                  <a:pt x="21789" y="343651"/>
                  <a:pt x="0" y="132722"/>
                </a:cubicBezTo>
                <a:close/>
              </a:path>
              <a:path w="4057245" h="796314" stroke="0" extrusionOk="0">
                <a:moveTo>
                  <a:pt x="0" y="132722"/>
                </a:moveTo>
                <a:cubicBezTo>
                  <a:pt x="-6682" y="43478"/>
                  <a:pt x="54630" y="8536"/>
                  <a:pt x="132722" y="0"/>
                </a:cubicBezTo>
                <a:cubicBezTo>
                  <a:pt x="266611" y="11160"/>
                  <a:pt x="416320" y="5978"/>
                  <a:pt x="688853" y="0"/>
                </a:cubicBezTo>
                <a:cubicBezTo>
                  <a:pt x="961386" y="-5978"/>
                  <a:pt x="953788" y="-11214"/>
                  <a:pt x="1207066" y="0"/>
                </a:cubicBezTo>
                <a:cubicBezTo>
                  <a:pt x="1460344" y="11214"/>
                  <a:pt x="1541484" y="9275"/>
                  <a:pt x="1763196" y="0"/>
                </a:cubicBezTo>
                <a:cubicBezTo>
                  <a:pt x="1984908" y="-9275"/>
                  <a:pt x="2060596" y="-12970"/>
                  <a:pt x="2357245" y="0"/>
                </a:cubicBezTo>
                <a:cubicBezTo>
                  <a:pt x="2653894" y="12970"/>
                  <a:pt x="2813732" y="-14107"/>
                  <a:pt x="2951294" y="0"/>
                </a:cubicBezTo>
                <a:cubicBezTo>
                  <a:pt x="3088856" y="14107"/>
                  <a:pt x="3590346" y="30830"/>
                  <a:pt x="3924523" y="0"/>
                </a:cubicBezTo>
                <a:cubicBezTo>
                  <a:pt x="3992703" y="6387"/>
                  <a:pt x="4050146" y="49528"/>
                  <a:pt x="4057245" y="132722"/>
                </a:cubicBezTo>
                <a:cubicBezTo>
                  <a:pt x="4040427" y="322386"/>
                  <a:pt x="4057555" y="424035"/>
                  <a:pt x="4057245" y="663592"/>
                </a:cubicBezTo>
                <a:cubicBezTo>
                  <a:pt x="4056886" y="729883"/>
                  <a:pt x="3998731" y="781901"/>
                  <a:pt x="3924523" y="796314"/>
                </a:cubicBezTo>
                <a:cubicBezTo>
                  <a:pt x="3696095" y="786666"/>
                  <a:pt x="3570327" y="814655"/>
                  <a:pt x="3406310" y="796314"/>
                </a:cubicBezTo>
                <a:cubicBezTo>
                  <a:pt x="3242293" y="777973"/>
                  <a:pt x="3108312" y="812989"/>
                  <a:pt x="2888097" y="796314"/>
                </a:cubicBezTo>
                <a:cubicBezTo>
                  <a:pt x="2667882" y="779639"/>
                  <a:pt x="2335121" y="827303"/>
                  <a:pt x="2180295" y="796314"/>
                </a:cubicBezTo>
                <a:cubicBezTo>
                  <a:pt x="2025469" y="765325"/>
                  <a:pt x="1775979" y="802395"/>
                  <a:pt x="1662082" y="796314"/>
                </a:cubicBezTo>
                <a:cubicBezTo>
                  <a:pt x="1548185" y="790233"/>
                  <a:pt x="1320324" y="822235"/>
                  <a:pt x="1068033" y="796314"/>
                </a:cubicBezTo>
                <a:cubicBezTo>
                  <a:pt x="815742" y="770393"/>
                  <a:pt x="456301" y="809695"/>
                  <a:pt x="132722" y="796314"/>
                </a:cubicBezTo>
                <a:cubicBezTo>
                  <a:pt x="47284" y="794342"/>
                  <a:pt x="10664" y="726009"/>
                  <a:pt x="0" y="663592"/>
                </a:cubicBezTo>
                <a:cubicBezTo>
                  <a:pt x="-17690" y="453595"/>
                  <a:pt x="9884" y="369293"/>
                  <a:pt x="0" y="13272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2176508157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Data Node 5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C750EFB-DD28-43F5-8A91-9AED8D24636D}"/>
              </a:ext>
            </a:extLst>
          </p:cNvPr>
          <p:cNvSpPr/>
          <p:nvPr/>
        </p:nvSpPr>
        <p:spPr>
          <a:xfrm>
            <a:off x="5232597" y="2772752"/>
            <a:ext cx="4057245" cy="796314"/>
          </a:xfrm>
          <a:custGeom>
            <a:avLst/>
            <a:gdLst>
              <a:gd name="connsiteX0" fmla="*/ 0 w 4057245"/>
              <a:gd name="connsiteY0" fmla="*/ 132722 h 796314"/>
              <a:gd name="connsiteX1" fmla="*/ 132722 w 4057245"/>
              <a:gd name="connsiteY1" fmla="*/ 0 h 796314"/>
              <a:gd name="connsiteX2" fmla="*/ 688853 w 4057245"/>
              <a:gd name="connsiteY2" fmla="*/ 0 h 796314"/>
              <a:gd name="connsiteX3" fmla="*/ 1320820 w 4057245"/>
              <a:gd name="connsiteY3" fmla="*/ 0 h 796314"/>
              <a:gd name="connsiteX4" fmla="*/ 2028623 w 4057245"/>
              <a:gd name="connsiteY4" fmla="*/ 0 h 796314"/>
              <a:gd name="connsiteX5" fmla="*/ 2660589 w 4057245"/>
              <a:gd name="connsiteY5" fmla="*/ 0 h 796314"/>
              <a:gd name="connsiteX6" fmla="*/ 3292556 w 4057245"/>
              <a:gd name="connsiteY6" fmla="*/ 0 h 796314"/>
              <a:gd name="connsiteX7" fmla="*/ 3924523 w 4057245"/>
              <a:gd name="connsiteY7" fmla="*/ 0 h 796314"/>
              <a:gd name="connsiteX8" fmla="*/ 4057245 w 4057245"/>
              <a:gd name="connsiteY8" fmla="*/ 132722 h 796314"/>
              <a:gd name="connsiteX9" fmla="*/ 4057245 w 4057245"/>
              <a:gd name="connsiteY9" fmla="*/ 663592 h 796314"/>
              <a:gd name="connsiteX10" fmla="*/ 3924523 w 4057245"/>
              <a:gd name="connsiteY10" fmla="*/ 796314 h 796314"/>
              <a:gd name="connsiteX11" fmla="*/ 3292556 w 4057245"/>
              <a:gd name="connsiteY11" fmla="*/ 796314 h 796314"/>
              <a:gd name="connsiteX12" fmla="*/ 2736425 w 4057245"/>
              <a:gd name="connsiteY12" fmla="*/ 796314 h 796314"/>
              <a:gd name="connsiteX13" fmla="*/ 2104459 w 4057245"/>
              <a:gd name="connsiteY13" fmla="*/ 796314 h 796314"/>
              <a:gd name="connsiteX14" fmla="*/ 1510410 w 4057245"/>
              <a:gd name="connsiteY14" fmla="*/ 796314 h 796314"/>
              <a:gd name="connsiteX15" fmla="*/ 954279 w 4057245"/>
              <a:gd name="connsiteY15" fmla="*/ 796314 h 796314"/>
              <a:gd name="connsiteX16" fmla="*/ 132722 w 4057245"/>
              <a:gd name="connsiteY16" fmla="*/ 796314 h 796314"/>
              <a:gd name="connsiteX17" fmla="*/ 0 w 4057245"/>
              <a:gd name="connsiteY17" fmla="*/ 663592 h 796314"/>
              <a:gd name="connsiteX18" fmla="*/ 0 w 4057245"/>
              <a:gd name="connsiteY18" fmla="*/ 132722 h 796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57245" h="796314" fill="none" extrusionOk="0">
                <a:moveTo>
                  <a:pt x="0" y="132722"/>
                </a:moveTo>
                <a:cubicBezTo>
                  <a:pt x="2034" y="53020"/>
                  <a:pt x="41550" y="4008"/>
                  <a:pt x="132722" y="0"/>
                </a:cubicBezTo>
                <a:cubicBezTo>
                  <a:pt x="340535" y="-21240"/>
                  <a:pt x="549047" y="-19509"/>
                  <a:pt x="688853" y="0"/>
                </a:cubicBezTo>
                <a:cubicBezTo>
                  <a:pt x="828659" y="19509"/>
                  <a:pt x="1158952" y="8775"/>
                  <a:pt x="1320820" y="0"/>
                </a:cubicBezTo>
                <a:cubicBezTo>
                  <a:pt x="1482688" y="-8775"/>
                  <a:pt x="1814791" y="32897"/>
                  <a:pt x="2028623" y="0"/>
                </a:cubicBezTo>
                <a:cubicBezTo>
                  <a:pt x="2242455" y="-32897"/>
                  <a:pt x="2479872" y="23361"/>
                  <a:pt x="2660589" y="0"/>
                </a:cubicBezTo>
                <a:cubicBezTo>
                  <a:pt x="2841306" y="-23361"/>
                  <a:pt x="3036439" y="-30794"/>
                  <a:pt x="3292556" y="0"/>
                </a:cubicBezTo>
                <a:cubicBezTo>
                  <a:pt x="3548673" y="30794"/>
                  <a:pt x="3684896" y="-22279"/>
                  <a:pt x="3924523" y="0"/>
                </a:cubicBezTo>
                <a:cubicBezTo>
                  <a:pt x="3993142" y="9584"/>
                  <a:pt x="4048841" y="68690"/>
                  <a:pt x="4057245" y="132722"/>
                </a:cubicBezTo>
                <a:cubicBezTo>
                  <a:pt x="4070503" y="326318"/>
                  <a:pt x="4079318" y="399031"/>
                  <a:pt x="4057245" y="663592"/>
                </a:cubicBezTo>
                <a:cubicBezTo>
                  <a:pt x="4052100" y="730594"/>
                  <a:pt x="4004455" y="796874"/>
                  <a:pt x="3924523" y="796314"/>
                </a:cubicBezTo>
                <a:cubicBezTo>
                  <a:pt x="3768990" y="818611"/>
                  <a:pt x="3583661" y="772780"/>
                  <a:pt x="3292556" y="796314"/>
                </a:cubicBezTo>
                <a:cubicBezTo>
                  <a:pt x="3001451" y="819848"/>
                  <a:pt x="2865763" y="785709"/>
                  <a:pt x="2736425" y="796314"/>
                </a:cubicBezTo>
                <a:cubicBezTo>
                  <a:pt x="2607087" y="806919"/>
                  <a:pt x="2263450" y="819445"/>
                  <a:pt x="2104459" y="796314"/>
                </a:cubicBezTo>
                <a:cubicBezTo>
                  <a:pt x="1945468" y="773183"/>
                  <a:pt x="1691225" y="792138"/>
                  <a:pt x="1510410" y="796314"/>
                </a:cubicBezTo>
                <a:cubicBezTo>
                  <a:pt x="1329595" y="800490"/>
                  <a:pt x="1121466" y="771606"/>
                  <a:pt x="954279" y="796314"/>
                </a:cubicBezTo>
                <a:cubicBezTo>
                  <a:pt x="787092" y="821022"/>
                  <a:pt x="529001" y="767014"/>
                  <a:pt x="132722" y="796314"/>
                </a:cubicBezTo>
                <a:cubicBezTo>
                  <a:pt x="63003" y="796173"/>
                  <a:pt x="529" y="732683"/>
                  <a:pt x="0" y="663592"/>
                </a:cubicBezTo>
                <a:cubicBezTo>
                  <a:pt x="23996" y="411411"/>
                  <a:pt x="21789" y="343651"/>
                  <a:pt x="0" y="132722"/>
                </a:cubicBezTo>
                <a:close/>
              </a:path>
              <a:path w="4057245" h="796314" stroke="0" extrusionOk="0">
                <a:moveTo>
                  <a:pt x="0" y="132722"/>
                </a:moveTo>
                <a:cubicBezTo>
                  <a:pt x="-6682" y="43478"/>
                  <a:pt x="54630" y="8536"/>
                  <a:pt x="132722" y="0"/>
                </a:cubicBezTo>
                <a:cubicBezTo>
                  <a:pt x="266611" y="11160"/>
                  <a:pt x="416320" y="5978"/>
                  <a:pt x="688853" y="0"/>
                </a:cubicBezTo>
                <a:cubicBezTo>
                  <a:pt x="961386" y="-5978"/>
                  <a:pt x="953788" y="-11214"/>
                  <a:pt x="1207066" y="0"/>
                </a:cubicBezTo>
                <a:cubicBezTo>
                  <a:pt x="1460344" y="11214"/>
                  <a:pt x="1541484" y="9275"/>
                  <a:pt x="1763196" y="0"/>
                </a:cubicBezTo>
                <a:cubicBezTo>
                  <a:pt x="1984908" y="-9275"/>
                  <a:pt x="2060596" y="-12970"/>
                  <a:pt x="2357245" y="0"/>
                </a:cubicBezTo>
                <a:cubicBezTo>
                  <a:pt x="2653894" y="12970"/>
                  <a:pt x="2813732" y="-14107"/>
                  <a:pt x="2951294" y="0"/>
                </a:cubicBezTo>
                <a:cubicBezTo>
                  <a:pt x="3088856" y="14107"/>
                  <a:pt x="3590346" y="30830"/>
                  <a:pt x="3924523" y="0"/>
                </a:cubicBezTo>
                <a:cubicBezTo>
                  <a:pt x="3992703" y="6387"/>
                  <a:pt x="4050146" y="49528"/>
                  <a:pt x="4057245" y="132722"/>
                </a:cubicBezTo>
                <a:cubicBezTo>
                  <a:pt x="4040427" y="322386"/>
                  <a:pt x="4057555" y="424035"/>
                  <a:pt x="4057245" y="663592"/>
                </a:cubicBezTo>
                <a:cubicBezTo>
                  <a:pt x="4056886" y="729883"/>
                  <a:pt x="3998731" y="781901"/>
                  <a:pt x="3924523" y="796314"/>
                </a:cubicBezTo>
                <a:cubicBezTo>
                  <a:pt x="3696095" y="786666"/>
                  <a:pt x="3570327" y="814655"/>
                  <a:pt x="3406310" y="796314"/>
                </a:cubicBezTo>
                <a:cubicBezTo>
                  <a:pt x="3242293" y="777973"/>
                  <a:pt x="3108312" y="812989"/>
                  <a:pt x="2888097" y="796314"/>
                </a:cubicBezTo>
                <a:cubicBezTo>
                  <a:pt x="2667882" y="779639"/>
                  <a:pt x="2335121" y="827303"/>
                  <a:pt x="2180295" y="796314"/>
                </a:cubicBezTo>
                <a:cubicBezTo>
                  <a:pt x="2025469" y="765325"/>
                  <a:pt x="1775979" y="802395"/>
                  <a:pt x="1662082" y="796314"/>
                </a:cubicBezTo>
                <a:cubicBezTo>
                  <a:pt x="1548185" y="790233"/>
                  <a:pt x="1320324" y="822235"/>
                  <a:pt x="1068033" y="796314"/>
                </a:cubicBezTo>
                <a:cubicBezTo>
                  <a:pt x="815742" y="770393"/>
                  <a:pt x="456301" y="809695"/>
                  <a:pt x="132722" y="796314"/>
                </a:cubicBezTo>
                <a:cubicBezTo>
                  <a:pt x="47284" y="794342"/>
                  <a:pt x="10664" y="726009"/>
                  <a:pt x="0" y="663592"/>
                </a:cubicBezTo>
                <a:cubicBezTo>
                  <a:pt x="-17690" y="453595"/>
                  <a:pt x="9884" y="369293"/>
                  <a:pt x="0" y="13272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2176508157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Data Node 2</a:t>
            </a:r>
          </a:p>
        </p:txBody>
      </p:sp>
    </p:spTree>
    <p:extLst>
      <p:ext uri="{BB962C8B-B14F-4D97-AF65-F5344CB8AC3E}">
        <p14:creationId xmlns:p14="http://schemas.microsoft.com/office/powerpoint/2010/main" val="3071003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Replication Factor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907543-7D2D-4A7B-ACA8-D73444E47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2139" y="3284345"/>
            <a:ext cx="3485891" cy="32785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353EEA3-2C5E-4828-AD94-2BDE360F8D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5274" y="3215663"/>
            <a:ext cx="3485890" cy="34282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855B730-C6D7-4B74-B0AF-E67D42C9505E}"/>
              </a:ext>
            </a:extLst>
          </p:cNvPr>
          <p:cNvSpPr/>
          <p:nvPr/>
        </p:nvSpPr>
        <p:spPr>
          <a:xfrm>
            <a:off x="139485" y="1677446"/>
            <a:ext cx="775084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(body)"/>
              </a:rPr>
              <a:t>Replication Factor is a configuration property that can be set</a:t>
            </a:r>
          </a:p>
          <a:p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(body)"/>
              </a:rPr>
              <a:t>Number of copies depend on the replication factor 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(body)"/>
            </a:endParaRPr>
          </a:p>
        </p:txBody>
      </p:sp>
    </p:spTree>
    <p:extLst>
      <p:ext uri="{BB962C8B-B14F-4D97-AF65-F5344CB8AC3E}">
        <p14:creationId xmlns:p14="http://schemas.microsoft.com/office/powerpoint/2010/main" val="3304291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How to choose the location for these replicas?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Arrow: Up 1">
            <a:extLst>
              <a:ext uri="{FF2B5EF4-FFF2-40B4-BE49-F238E27FC236}">
                <a16:creationId xmlns:a16="http://schemas.microsoft.com/office/drawing/2014/main" id="{6D5457D6-3ECE-4A25-8940-1858D483DDD1}"/>
              </a:ext>
            </a:extLst>
          </p:cNvPr>
          <p:cNvSpPr/>
          <p:nvPr/>
        </p:nvSpPr>
        <p:spPr>
          <a:xfrm>
            <a:off x="1000125" y="1757363"/>
            <a:ext cx="1343025" cy="1671637"/>
          </a:xfrm>
          <a:prstGeom prst="up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1C493A-7DBA-4421-AD2C-48269AE3629D}"/>
              </a:ext>
            </a:extLst>
          </p:cNvPr>
          <p:cNvSpPr txBox="1"/>
          <p:nvPr/>
        </p:nvSpPr>
        <p:spPr>
          <a:xfrm>
            <a:off x="2500313" y="2457450"/>
            <a:ext cx="1343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Calibri(body)"/>
              </a:rPr>
              <a:t>Replicas</a:t>
            </a:r>
          </a:p>
        </p:txBody>
      </p:sp>
      <p:sp>
        <p:nvSpPr>
          <p:cNvPr id="8" name="Arrow: Up 7">
            <a:extLst>
              <a:ext uri="{FF2B5EF4-FFF2-40B4-BE49-F238E27FC236}">
                <a16:creationId xmlns:a16="http://schemas.microsoft.com/office/drawing/2014/main" id="{E65194EA-0A0B-4275-AC21-D5E11B5FDCD2}"/>
              </a:ext>
            </a:extLst>
          </p:cNvPr>
          <p:cNvSpPr/>
          <p:nvPr/>
        </p:nvSpPr>
        <p:spPr>
          <a:xfrm>
            <a:off x="4030265" y="1757362"/>
            <a:ext cx="1343025" cy="1671637"/>
          </a:xfrm>
          <a:prstGeom prst="up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1BA5E9-9E5E-40A3-BC56-8DA7CC25D1F3}"/>
              </a:ext>
            </a:extLst>
          </p:cNvPr>
          <p:cNvSpPr txBox="1"/>
          <p:nvPr/>
        </p:nvSpPr>
        <p:spPr>
          <a:xfrm>
            <a:off x="5560219" y="2457449"/>
            <a:ext cx="2483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Calibri(body)"/>
              </a:rPr>
              <a:t>Fault Tolerance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CAAEB4-B7DA-4D36-BA31-8E164D689258}"/>
              </a:ext>
            </a:extLst>
          </p:cNvPr>
          <p:cNvSpPr txBox="1"/>
          <p:nvPr/>
        </p:nvSpPr>
        <p:spPr>
          <a:xfrm>
            <a:off x="7890325" y="2574619"/>
            <a:ext cx="408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Calibri(body)"/>
              </a:rPr>
              <a:t>=  More Redundancy means highly fault Tolerant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3CBBD83B-A532-4A32-94F1-A24D15BA8587}"/>
              </a:ext>
            </a:extLst>
          </p:cNvPr>
          <p:cNvSpPr/>
          <p:nvPr/>
        </p:nvSpPr>
        <p:spPr>
          <a:xfrm>
            <a:off x="1000126" y="4369966"/>
            <a:ext cx="1343024" cy="1400172"/>
          </a:xfrm>
          <a:prstGeom prst="downArrow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EAEEF6-B5E1-4E87-A877-0F841C2F2BAF}"/>
              </a:ext>
            </a:extLst>
          </p:cNvPr>
          <p:cNvSpPr txBox="1"/>
          <p:nvPr/>
        </p:nvSpPr>
        <p:spPr>
          <a:xfrm>
            <a:off x="2500312" y="4495800"/>
            <a:ext cx="1957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Calibri(body)"/>
              </a:rPr>
              <a:t>Bandwidth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CA22FF-A2DF-48C7-877A-DCDA6E61C388}"/>
              </a:ext>
            </a:extLst>
          </p:cNvPr>
          <p:cNvSpPr txBox="1"/>
          <p:nvPr/>
        </p:nvSpPr>
        <p:spPr>
          <a:xfrm>
            <a:off x="4387090" y="4369966"/>
            <a:ext cx="408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Calibri(body)"/>
              </a:rPr>
              <a:t>=  Far write locations should be avoided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A043F0-105A-4B02-AA6B-EA5EAD4C56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9574" y="3899884"/>
            <a:ext cx="3162300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575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How to choose location for replicas? </a:t>
            </a:r>
            <a:endParaRPr dirty="0"/>
          </a:p>
        </p:txBody>
      </p:sp>
      <p:cxnSp>
        <p:nvCxnSpPr>
          <p:cNvPr id="422" name="Google Shape;422;p23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3" name="Google Shape;423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59519" y="469890"/>
            <a:ext cx="933598" cy="139896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3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HDFS</a:t>
            </a:r>
            <a:endParaRPr sz="2400" b="1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C660A2-60D3-4042-9D91-23FCD70098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60" y="2213958"/>
            <a:ext cx="5442147" cy="33275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BD4692-241D-4E4D-ABC4-3919E4DF43E9}"/>
              </a:ext>
            </a:extLst>
          </p:cNvPr>
          <p:cNvSpPr txBox="1"/>
          <p:nvPr/>
        </p:nvSpPr>
        <p:spPr>
          <a:xfrm>
            <a:off x="5166114" y="1442941"/>
            <a:ext cx="54421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Should we put replication in all three racks to preserve fault tolerance?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Calibri(body)"/>
              </a:rPr>
              <a:t>If we do so intercluster bandwidth increases</a:t>
            </a:r>
          </a:p>
          <a:p>
            <a:pPr algn="just"/>
            <a:endParaRPr lang="en-IN" sz="2400" dirty="0">
              <a:latin typeface="Calibri(body)"/>
            </a:endParaRPr>
          </a:p>
          <a:p>
            <a:pPr algn="ctr"/>
            <a:r>
              <a:rPr lang="en-IN" sz="2400" b="1" dirty="0">
                <a:solidFill>
                  <a:schemeClr val="accent2">
                    <a:lumMod val="75000"/>
                  </a:schemeClr>
                </a:solidFill>
                <a:latin typeface="Calibri(body)"/>
              </a:rPr>
              <a:t>Trade-off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37BF81-C2E6-473E-9BC0-EC4D5AF3CF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2192" y="3877748"/>
            <a:ext cx="4377733" cy="265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84570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1256</TotalTime>
  <Words>632</Words>
  <Application>Microsoft Office PowerPoint</Application>
  <PresentationFormat>Widescreen</PresentationFormat>
  <Paragraphs>121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Calibri</vt:lpstr>
      <vt:lpstr>Wingdings</vt:lpstr>
      <vt:lpstr>Calibri(body)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Writing a File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Resma K S</dc:creator>
  <cp:lastModifiedBy>sudaroli vijayakumar</cp:lastModifiedBy>
  <cp:revision>175</cp:revision>
  <dcterms:created xsi:type="dcterms:W3CDTF">2020-06-08T08:53:14Z</dcterms:created>
  <dcterms:modified xsi:type="dcterms:W3CDTF">2020-08-19T04:54:10Z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2ed062d-8486-4f50-a4f1-3cce0dd00d64_Enabled">
    <vt:lpwstr>true</vt:lpwstr>
  </property>
  <property fmtid="{D5CDD505-2E9C-101B-9397-08002B2CF9AE}" pid="3" name="MSIP_Label_f2ed062d-8486-4f50-a4f1-3cce0dd00d64_SetDate">
    <vt:lpwstr>2020-06-15T07:00:48Z</vt:lpwstr>
  </property>
  <property fmtid="{D5CDD505-2E9C-101B-9397-08002B2CF9AE}" pid="4" name="MSIP_Label_f2ed062d-8486-4f50-a4f1-3cce0dd00d64_Method">
    <vt:lpwstr>Privileged</vt:lpwstr>
  </property>
  <property fmtid="{D5CDD505-2E9C-101B-9397-08002B2CF9AE}" pid="5" name="MSIP_Label_f2ed062d-8486-4f50-a4f1-3cce0dd00d64_Name">
    <vt:lpwstr>Non-Business</vt:lpwstr>
  </property>
  <property fmtid="{D5CDD505-2E9C-101B-9397-08002B2CF9AE}" pid="6" name="MSIP_Label_f2ed062d-8486-4f50-a4f1-3cce0dd00d64_SiteId">
    <vt:lpwstr>3dd8961f-e488-4e60-8e11-a82d994e183d</vt:lpwstr>
  </property>
  <property fmtid="{D5CDD505-2E9C-101B-9397-08002B2CF9AE}" pid="7" name="MSIP_Label_f2ed062d-8486-4f50-a4f1-3cce0dd00d64_ActionId">
    <vt:lpwstr>111a7eb6-de77-45a3-8d86-00006d174b69</vt:lpwstr>
  </property>
  <property fmtid="{D5CDD505-2E9C-101B-9397-08002B2CF9AE}" pid="8" name="MSIP_Label_f2ed062d-8486-4f50-a4f1-3cce0dd00d64_ContentBits">
    <vt:lpwstr>0</vt:lpwstr>
  </property>
</Properties>
</file>